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3"/>
  </p:notesMasterIdLst>
  <p:handoutMasterIdLst>
    <p:handoutMasterId r:id="rId34"/>
  </p:handoutMasterIdLst>
  <p:sldIdLst>
    <p:sldId id="289" r:id="rId2"/>
    <p:sldId id="290" r:id="rId3"/>
    <p:sldId id="291" r:id="rId4"/>
    <p:sldId id="294" r:id="rId5"/>
    <p:sldId id="295" r:id="rId6"/>
    <p:sldId id="296" r:id="rId7"/>
    <p:sldId id="292" r:id="rId8"/>
    <p:sldId id="293" r:id="rId9"/>
    <p:sldId id="297" r:id="rId10"/>
    <p:sldId id="298" r:id="rId11"/>
    <p:sldId id="299" r:id="rId12"/>
    <p:sldId id="300" r:id="rId13"/>
    <p:sldId id="303" r:id="rId14"/>
    <p:sldId id="302" r:id="rId15"/>
    <p:sldId id="306" r:id="rId16"/>
    <p:sldId id="321" r:id="rId17"/>
    <p:sldId id="305" r:id="rId18"/>
    <p:sldId id="307" r:id="rId19"/>
    <p:sldId id="320" r:id="rId20"/>
    <p:sldId id="319" r:id="rId21"/>
    <p:sldId id="318" r:id="rId22"/>
    <p:sldId id="317" r:id="rId23"/>
    <p:sldId id="316" r:id="rId24"/>
    <p:sldId id="315" r:id="rId25"/>
    <p:sldId id="314" r:id="rId26"/>
    <p:sldId id="313" r:id="rId27"/>
    <p:sldId id="312" r:id="rId28"/>
    <p:sldId id="311" r:id="rId29"/>
    <p:sldId id="309" r:id="rId30"/>
    <p:sldId id="310" r:id="rId31"/>
    <p:sldId id="308" r:id="rId32"/>
  </p:sldIdLst>
  <p:sldSz cx="9144000" cy="6858000" type="screen4x3"/>
  <p:notesSz cx="7099300" cy="10229850"/>
  <p:defaultTextStyle>
    <a:defPPr>
      <a:defRPr lang="da-DK"/>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FFFF"/>
    <a:srgbClr val="CC6600"/>
    <a:srgbClr val="FF9900"/>
    <a:srgbClr val="007A87"/>
    <a:srgbClr val="FFCC00"/>
    <a:srgbClr val="663300"/>
    <a:srgbClr val="990000"/>
    <a:srgbClr val="CCFFCC"/>
    <a:srgbClr val="99FF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89" autoAdjust="0"/>
  </p:normalViewPr>
  <p:slideViewPr>
    <p:cSldViewPr>
      <p:cViewPr varScale="1">
        <p:scale>
          <a:sx n="81" d="100"/>
          <a:sy n="81" d="100"/>
        </p:scale>
        <p:origin x="-2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30724"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30725"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A4BDE97F-2E57-4A04-A701-3B51909C94C7}" type="slidenum">
              <a:rPr lang="en-US"/>
              <a:pPr/>
              <a:t>‹#›</a:t>
            </a:fld>
            <a:endParaRPr lang="en-US"/>
          </a:p>
        </p:txBody>
      </p:sp>
    </p:spTree>
    <p:extLst>
      <p:ext uri="{BB962C8B-B14F-4D97-AF65-F5344CB8AC3E}">
        <p14:creationId xmlns:p14="http://schemas.microsoft.com/office/powerpoint/2010/main" val="538184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6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29700" name="Rectangle 4"/>
          <p:cNvSpPr>
            <a:spLocks noGrp="1" noRot="1" noChangeAspect="1" noChangeArrowheads="1" noTextEdit="1"/>
          </p:cNvSpPr>
          <p:nvPr>
            <p:ph type="sldImg" idx="2"/>
          </p:nvPr>
        </p:nvSpPr>
        <p:spPr bwMode="auto">
          <a:xfrm>
            <a:off x="990600" y="766763"/>
            <a:ext cx="5118100" cy="383698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29703"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57BD7621-0AA1-4A6C-9B2F-78B3241AC79B}" type="slidenum">
              <a:rPr lang="en-US"/>
              <a:pPr/>
              <a:t>‹#›</a:t>
            </a:fld>
            <a:endParaRPr lang="en-US"/>
          </a:p>
        </p:txBody>
      </p:sp>
    </p:spTree>
    <p:extLst>
      <p:ext uri="{BB962C8B-B14F-4D97-AF65-F5344CB8AC3E}">
        <p14:creationId xmlns:p14="http://schemas.microsoft.com/office/powerpoint/2010/main" val="33323754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4925" cy="3836987"/>
          </a:xfrm>
        </p:spPr>
      </p:sp>
      <p:sp>
        <p:nvSpPr>
          <p:cNvPr id="3" name="Notes Placeholder 2"/>
          <p:cNvSpPr>
            <a:spLocks noGrp="1"/>
          </p:cNvSpPr>
          <p:nvPr>
            <p:ph type="body" idx="1"/>
          </p:nvPr>
        </p:nvSpPr>
        <p:spPr/>
        <p:txBody>
          <a:bodyPr/>
          <a:lstStyle/>
          <a:p>
            <a:r>
              <a:rPr lang="da-DK" dirty="0" smtClean="0"/>
              <a:t>FOR EXAMPLE</a:t>
            </a:r>
            <a:r>
              <a:rPr lang="da-DK" baseline="0" dirty="0" smtClean="0"/>
              <a:t> </a:t>
            </a:r>
            <a:r>
              <a:rPr lang="da-DK" baseline="0" dirty="0" err="1" smtClean="0"/>
              <a:t>applied</a:t>
            </a:r>
            <a:r>
              <a:rPr lang="da-DK" baseline="0" dirty="0" smtClean="0"/>
              <a:t> </a:t>
            </a:r>
            <a:r>
              <a:rPr lang="da-DK" baseline="0" dirty="0" err="1" smtClean="0"/>
              <a:t>where</a:t>
            </a:r>
            <a:r>
              <a:rPr lang="da-DK" baseline="0" dirty="0" smtClean="0"/>
              <a:t> </a:t>
            </a:r>
            <a:r>
              <a:rPr lang="da-DK" baseline="0" dirty="0" err="1" smtClean="0"/>
              <a:t>discharge</a:t>
            </a:r>
            <a:r>
              <a:rPr lang="da-DK" baseline="0" dirty="0" smtClean="0"/>
              <a:t> </a:t>
            </a:r>
            <a:r>
              <a:rPr lang="da-DK" baseline="0" dirty="0" err="1" smtClean="0"/>
              <a:t>through</a:t>
            </a:r>
            <a:r>
              <a:rPr lang="da-DK" baseline="0" dirty="0" smtClean="0"/>
              <a:t> a dam is to </a:t>
            </a:r>
            <a:r>
              <a:rPr lang="da-DK" baseline="0" dirty="0" err="1" smtClean="0"/>
              <a:t>be</a:t>
            </a:r>
            <a:r>
              <a:rPr lang="da-DK" baseline="0" dirty="0" smtClean="0"/>
              <a:t> </a:t>
            </a:r>
            <a:r>
              <a:rPr lang="da-DK" baseline="0" dirty="0" err="1" smtClean="0"/>
              <a:t>regulated</a:t>
            </a:r>
            <a:r>
              <a:rPr lang="da-DK" baseline="0" dirty="0" smtClean="0"/>
              <a:t> as a </a:t>
            </a:r>
            <a:r>
              <a:rPr lang="da-DK" baseline="0" dirty="0" err="1" smtClean="0"/>
              <a:t>function</a:t>
            </a:r>
            <a:r>
              <a:rPr lang="da-DK" baseline="0" dirty="0" smtClean="0"/>
              <a:t> of the </a:t>
            </a:r>
            <a:r>
              <a:rPr lang="da-DK" baseline="0" dirty="0" err="1" smtClean="0"/>
              <a:t>water</a:t>
            </a:r>
            <a:r>
              <a:rPr lang="da-DK" baseline="0" dirty="0" smtClean="0"/>
              <a:t> </a:t>
            </a:r>
            <a:r>
              <a:rPr lang="da-DK" baseline="0" dirty="0" err="1" smtClean="0"/>
              <a:t>level</a:t>
            </a:r>
            <a:r>
              <a:rPr lang="da-DK" baseline="0" dirty="0" smtClean="0"/>
              <a:t> and the </a:t>
            </a:r>
            <a:r>
              <a:rPr lang="da-DK" baseline="0" dirty="0" err="1" smtClean="0"/>
              <a:t>inflow</a:t>
            </a:r>
            <a:r>
              <a:rPr lang="da-DK" baseline="0" dirty="0" smtClean="0"/>
              <a:t> to the reservoir. </a:t>
            </a:r>
          </a:p>
          <a:p>
            <a:r>
              <a:rPr lang="da-DK" baseline="0" dirty="0" smtClean="0"/>
              <a:t>The </a:t>
            </a:r>
            <a:r>
              <a:rPr lang="da-DK" baseline="0" dirty="0" err="1" smtClean="0"/>
              <a:t>structure</a:t>
            </a:r>
            <a:r>
              <a:rPr lang="da-DK" baseline="0" dirty="0" smtClean="0"/>
              <a:t> is </a:t>
            </a:r>
            <a:r>
              <a:rPr lang="da-DK" baseline="0" dirty="0" err="1" smtClean="0"/>
              <a:t>regulated</a:t>
            </a:r>
            <a:r>
              <a:rPr lang="da-DK" baseline="0" dirty="0" smtClean="0"/>
              <a:t> as a pump.</a:t>
            </a:r>
            <a:endParaRPr lang="en-GB" dirty="0" smtClean="0"/>
          </a:p>
          <a:p>
            <a:endParaRPr lang="en-GB" dirty="0"/>
          </a:p>
        </p:txBody>
      </p:sp>
      <p:sp>
        <p:nvSpPr>
          <p:cNvPr id="4" name="Slide Number Placeholder 3"/>
          <p:cNvSpPr>
            <a:spLocks noGrp="1"/>
          </p:cNvSpPr>
          <p:nvPr>
            <p:ph type="sldNum" sz="quarter" idx="10"/>
          </p:nvPr>
        </p:nvSpPr>
        <p:spPr/>
        <p:txBody>
          <a:bodyPr/>
          <a:lstStyle/>
          <a:p>
            <a:fld id="{57BD7621-0AA1-4A6C-9B2F-78B3241AC79B}" type="slidenum">
              <a:rPr lang="en-US" smtClean="0"/>
              <a:pPr/>
              <a:t>27</a:t>
            </a:fld>
            <a:endParaRPr lang="en-US"/>
          </a:p>
        </p:txBody>
      </p:sp>
    </p:spTree>
    <p:extLst>
      <p:ext uri="{BB962C8B-B14F-4D97-AF65-F5344CB8AC3E}">
        <p14:creationId xmlns:p14="http://schemas.microsoft.com/office/powerpoint/2010/main" val="394487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950" y="0"/>
            <a:ext cx="8928100" cy="674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47.wmf"/><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44.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MIKE 11</a:t>
            </a:r>
            <a:endParaRPr lang="en-GB" dirty="0"/>
          </a:p>
        </p:txBody>
      </p:sp>
      <p:sp>
        <p:nvSpPr>
          <p:cNvPr id="3" name="Subtitle 2"/>
          <p:cNvSpPr>
            <a:spLocks noGrp="1"/>
          </p:cNvSpPr>
          <p:nvPr>
            <p:ph type="subTitle" idx="1"/>
          </p:nvPr>
        </p:nvSpPr>
        <p:spPr/>
        <p:txBody>
          <a:bodyPr/>
          <a:lstStyle/>
          <a:p>
            <a:r>
              <a:rPr lang="da-DK" dirty="0" err="1" smtClean="0"/>
              <a:t>Structures</a:t>
            </a:r>
            <a:endParaRPr lang="en-GB" dirty="0"/>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269690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Head Loss at Structures</a:t>
            </a:r>
          </a:p>
          <a:p>
            <a:pPr marL="0" indent="0">
              <a:buNone/>
            </a:pPr>
            <a:endParaRPr lang="en-GB" dirty="0"/>
          </a:p>
        </p:txBody>
      </p:sp>
      <p:sp>
        <p:nvSpPr>
          <p:cNvPr id="4" name="Text Box 4"/>
          <p:cNvSpPr txBox="1">
            <a:spLocks noChangeArrowheads="1"/>
          </p:cNvSpPr>
          <p:nvPr/>
        </p:nvSpPr>
        <p:spPr bwMode="auto">
          <a:xfrm>
            <a:off x="251520" y="1844824"/>
            <a:ext cx="4610100" cy="1192213"/>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rgbClr val="FFFFFF"/>
                </a:solidFill>
                <a:latin typeface="Arial"/>
              </a:rPr>
              <a:t>H</a:t>
            </a:r>
            <a:r>
              <a:rPr lang="en-GB" sz="1800" baseline="-25000" smtClean="0">
                <a:solidFill>
                  <a:srgbClr val="FFFFFF"/>
                </a:solidFill>
                <a:latin typeface="Arial"/>
              </a:rPr>
              <a:t>LOST</a:t>
            </a:r>
            <a:r>
              <a:rPr lang="en-GB" sz="1800" smtClean="0">
                <a:solidFill>
                  <a:srgbClr val="FFFFFF"/>
                </a:solidFill>
                <a:latin typeface="Arial"/>
              </a:rPr>
              <a:t>  is a function of Q and is due to:</a:t>
            </a:r>
          </a:p>
          <a:p>
            <a:pPr defTabSz="762000" eaLnBrk="0" hangingPunct="0">
              <a:spcBef>
                <a:spcPct val="50000"/>
              </a:spcBef>
              <a:buFontTx/>
              <a:buChar char="•"/>
            </a:pPr>
            <a:r>
              <a:rPr lang="en-GB" sz="1800" smtClean="0">
                <a:solidFill>
                  <a:srgbClr val="FFFFFF"/>
                </a:solidFill>
                <a:latin typeface="Arial"/>
              </a:rPr>
              <a:t> Eddy losses / vortices / turbulence</a:t>
            </a:r>
          </a:p>
          <a:p>
            <a:pPr defTabSz="762000" eaLnBrk="0" hangingPunct="0">
              <a:spcBef>
                <a:spcPct val="50000"/>
              </a:spcBef>
              <a:buFontTx/>
              <a:buChar char="•"/>
            </a:pPr>
            <a:r>
              <a:rPr lang="en-GB" sz="1800" smtClean="0">
                <a:solidFill>
                  <a:srgbClr val="FFFFFF"/>
                </a:solidFill>
                <a:latin typeface="Arial"/>
              </a:rPr>
              <a:t> Contraction / expansion of streamlines</a:t>
            </a:r>
            <a:endParaRPr lang="en-GB" sz="1800">
              <a:solidFill>
                <a:srgbClr val="FFFFFF"/>
              </a:solidFill>
              <a:latin typeface="Arial"/>
            </a:endParaRPr>
          </a:p>
        </p:txBody>
      </p:sp>
      <p:sp>
        <p:nvSpPr>
          <p:cNvPr id="5" name="Rectangle 6"/>
          <p:cNvSpPr>
            <a:spLocks noChangeArrowheads="1"/>
          </p:cNvSpPr>
          <p:nvPr/>
        </p:nvSpPr>
        <p:spPr bwMode="auto">
          <a:xfrm>
            <a:off x="289620" y="3076724"/>
            <a:ext cx="6832600" cy="2628900"/>
          </a:xfrm>
          <a:prstGeom prst="rect">
            <a:avLst/>
          </a:prstGeom>
          <a:solidFill>
            <a:srgbClr val="AFFFFF"/>
          </a:solidFill>
          <a:ln w="12700">
            <a:solidFill>
              <a:schemeClr val="tx1"/>
            </a:solidFill>
            <a:miter lim="800000"/>
            <a:headEnd type="none" w="sm" len="sm"/>
            <a:tailEnd type="none" w="sm" len="sm"/>
          </a:ln>
          <a:effectLst/>
        </p:spPr>
        <p:txBody>
          <a:bodyPr wrap="none" anchor="ctr"/>
          <a:lstStyle/>
          <a:p>
            <a:endParaRPr lang="da-DK">
              <a:solidFill>
                <a:schemeClr val="accent6"/>
              </a:solidFill>
            </a:endParaRPr>
          </a:p>
        </p:txBody>
      </p:sp>
      <p:sp>
        <p:nvSpPr>
          <p:cNvPr id="6" name="Rectangle 7"/>
          <p:cNvSpPr>
            <a:spLocks noChangeArrowheads="1"/>
          </p:cNvSpPr>
          <p:nvPr/>
        </p:nvSpPr>
        <p:spPr bwMode="auto">
          <a:xfrm>
            <a:off x="656333" y="4799162"/>
            <a:ext cx="6153150" cy="112713"/>
          </a:xfrm>
          <a:prstGeom prst="rect">
            <a:avLst/>
          </a:prstGeom>
          <a:solidFill>
            <a:srgbClr val="AFFFFF"/>
          </a:solidFill>
          <a:ln w="9525">
            <a:noFill/>
            <a:miter lim="800000"/>
            <a:headEnd/>
            <a:tailEnd/>
          </a:ln>
        </p:spPr>
        <p:txBody>
          <a:bodyPr/>
          <a:lstStyle/>
          <a:p>
            <a:endParaRPr lang="da-DK"/>
          </a:p>
        </p:txBody>
      </p:sp>
      <p:sp>
        <p:nvSpPr>
          <p:cNvPr id="7" name="Freeform 8"/>
          <p:cNvSpPr>
            <a:spLocks/>
          </p:cNvSpPr>
          <p:nvPr/>
        </p:nvSpPr>
        <p:spPr bwMode="auto">
          <a:xfrm>
            <a:off x="2950270" y="4340374"/>
            <a:ext cx="1206500" cy="458788"/>
          </a:xfrm>
          <a:custGeom>
            <a:avLst/>
            <a:gdLst/>
            <a:ahLst/>
            <a:cxnLst>
              <a:cxn ang="0">
                <a:pos x="0" y="273"/>
              </a:cxn>
              <a:cxn ang="0">
                <a:pos x="715" y="273"/>
              </a:cxn>
              <a:cxn ang="0">
                <a:pos x="572" y="0"/>
              </a:cxn>
              <a:cxn ang="0">
                <a:pos x="143" y="0"/>
              </a:cxn>
              <a:cxn ang="0">
                <a:pos x="0" y="273"/>
              </a:cxn>
            </a:cxnLst>
            <a:rect l="0" t="0" r="r" b="b"/>
            <a:pathLst>
              <a:path w="715" h="273">
                <a:moveTo>
                  <a:pt x="0" y="273"/>
                </a:moveTo>
                <a:lnTo>
                  <a:pt x="715" y="273"/>
                </a:lnTo>
                <a:lnTo>
                  <a:pt x="572" y="0"/>
                </a:lnTo>
                <a:lnTo>
                  <a:pt x="143" y="0"/>
                </a:lnTo>
                <a:lnTo>
                  <a:pt x="0" y="273"/>
                </a:lnTo>
                <a:close/>
              </a:path>
            </a:pathLst>
          </a:custGeom>
          <a:solidFill>
            <a:srgbClr val="AFFFFF"/>
          </a:solidFill>
          <a:ln w="9525">
            <a:noFill/>
            <a:round/>
            <a:headEnd/>
            <a:tailEnd/>
          </a:ln>
        </p:spPr>
        <p:txBody>
          <a:bodyPr/>
          <a:lstStyle/>
          <a:p>
            <a:endParaRPr lang="da-DK"/>
          </a:p>
        </p:txBody>
      </p:sp>
      <p:sp>
        <p:nvSpPr>
          <p:cNvPr id="8" name="Freeform 9"/>
          <p:cNvSpPr>
            <a:spLocks/>
          </p:cNvSpPr>
          <p:nvPr/>
        </p:nvSpPr>
        <p:spPr bwMode="auto">
          <a:xfrm>
            <a:off x="783310" y="4337208"/>
            <a:ext cx="6030913" cy="458788"/>
          </a:xfrm>
          <a:custGeom>
            <a:avLst/>
            <a:gdLst/>
            <a:ahLst/>
            <a:cxnLst>
              <a:cxn ang="0">
                <a:pos x="0" y="273"/>
              </a:cxn>
              <a:cxn ang="0">
                <a:pos x="1000" y="273"/>
              </a:cxn>
              <a:cxn ang="0">
                <a:pos x="1286" y="273"/>
              </a:cxn>
              <a:cxn ang="0">
                <a:pos x="1429" y="0"/>
              </a:cxn>
              <a:cxn ang="0">
                <a:pos x="1858" y="0"/>
              </a:cxn>
              <a:cxn ang="0">
                <a:pos x="2001" y="273"/>
              </a:cxn>
              <a:cxn ang="0">
                <a:pos x="3573" y="273"/>
              </a:cxn>
            </a:cxnLst>
            <a:rect l="0" t="0" r="r" b="b"/>
            <a:pathLst>
              <a:path w="3573" h="273">
                <a:moveTo>
                  <a:pt x="0" y="273"/>
                </a:moveTo>
                <a:lnTo>
                  <a:pt x="1000" y="273"/>
                </a:lnTo>
                <a:lnTo>
                  <a:pt x="1286" y="273"/>
                </a:lnTo>
                <a:lnTo>
                  <a:pt x="1429" y="0"/>
                </a:lnTo>
                <a:lnTo>
                  <a:pt x="1858" y="0"/>
                </a:lnTo>
                <a:lnTo>
                  <a:pt x="2001" y="273"/>
                </a:lnTo>
                <a:lnTo>
                  <a:pt x="3573" y="273"/>
                </a:lnTo>
              </a:path>
            </a:pathLst>
          </a:custGeom>
          <a:solidFill>
            <a:srgbClr val="AFFFFF"/>
          </a:solidFill>
          <a:ln w="28575">
            <a:solidFill>
              <a:srgbClr val="800000"/>
            </a:solidFill>
            <a:prstDash val="solid"/>
            <a:round/>
            <a:headEnd/>
            <a:tailEnd/>
          </a:ln>
        </p:spPr>
        <p:txBody>
          <a:bodyPr/>
          <a:lstStyle/>
          <a:p>
            <a:endParaRPr lang="da-DK"/>
          </a:p>
        </p:txBody>
      </p:sp>
      <p:sp>
        <p:nvSpPr>
          <p:cNvPr id="9" name="Line 10"/>
          <p:cNvSpPr>
            <a:spLocks noChangeShapeType="1"/>
          </p:cNvSpPr>
          <p:nvPr/>
        </p:nvSpPr>
        <p:spPr bwMode="auto">
          <a:xfrm>
            <a:off x="537270" y="3597424"/>
            <a:ext cx="1204913" cy="3175"/>
          </a:xfrm>
          <a:prstGeom prst="line">
            <a:avLst/>
          </a:prstGeom>
          <a:solidFill>
            <a:srgbClr val="AFFFFF"/>
          </a:solidFill>
          <a:ln w="26988">
            <a:solidFill>
              <a:schemeClr val="tx2"/>
            </a:solidFill>
            <a:round/>
            <a:headEnd/>
            <a:tailEnd/>
          </a:ln>
        </p:spPr>
        <p:txBody>
          <a:bodyPr/>
          <a:lstStyle/>
          <a:p>
            <a:endParaRPr lang="da-DK"/>
          </a:p>
        </p:txBody>
      </p:sp>
      <p:sp>
        <p:nvSpPr>
          <p:cNvPr id="10" name="Line 11"/>
          <p:cNvSpPr>
            <a:spLocks noChangeShapeType="1"/>
          </p:cNvSpPr>
          <p:nvPr/>
        </p:nvSpPr>
        <p:spPr bwMode="auto">
          <a:xfrm>
            <a:off x="5239445" y="4287987"/>
            <a:ext cx="1689100" cy="1588"/>
          </a:xfrm>
          <a:prstGeom prst="line">
            <a:avLst/>
          </a:prstGeom>
          <a:solidFill>
            <a:srgbClr val="AFFFFF"/>
          </a:solidFill>
          <a:ln w="26988">
            <a:solidFill>
              <a:schemeClr val="tx2"/>
            </a:solidFill>
            <a:round/>
            <a:headEnd/>
            <a:tailEnd/>
          </a:ln>
        </p:spPr>
        <p:txBody>
          <a:bodyPr/>
          <a:lstStyle/>
          <a:p>
            <a:endParaRPr lang="da-DK"/>
          </a:p>
        </p:txBody>
      </p:sp>
      <p:sp>
        <p:nvSpPr>
          <p:cNvPr id="11" name="Freeform 12"/>
          <p:cNvSpPr>
            <a:spLocks/>
          </p:cNvSpPr>
          <p:nvPr/>
        </p:nvSpPr>
        <p:spPr bwMode="auto">
          <a:xfrm>
            <a:off x="1802508" y="3589487"/>
            <a:ext cx="3436938" cy="700088"/>
          </a:xfrm>
          <a:custGeom>
            <a:avLst/>
            <a:gdLst/>
            <a:ahLst/>
            <a:cxnLst>
              <a:cxn ang="0">
                <a:pos x="0" y="5"/>
              </a:cxn>
              <a:cxn ang="0">
                <a:pos x="93" y="0"/>
              </a:cxn>
              <a:cxn ang="0">
                <a:pos x="183" y="2"/>
              </a:cxn>
              <a:cxn ang="0">
                <a:pos x="272" y="7"/>
              </a:cxn>
              <a:cxn ang="0">
                <a:pos x="360" y="18"/>
              </a:cxn>
              <a:cxn ang="0">
                <a:pos x="448" y="35"/>
              </a:cxn>
              <a:cxn ang="0">
                <a:pos x="533" y="53"/>
              </a:cxn>
              <a:cxn ang="0">
                <a:pos x="619" y="75"/>
              </a:cxn>
              <a:cxn ang="0">
                <a:pos x="705" y="100"/>
              </a:cxn>
              <a:cxn ang="0">
                <a:pos x="791" y="128"/>
              </a:cxn>
              <a:cxn ang="0">
                <a:pos x="876" y="157"/>
              </a:cxn>
              <a:cxn ang="0">
                <a:pos x="964" y="186"/>
              </a:cxn>
              <a:cxn ang="0">
                <a:pos x="1050" y="217"/>
              </a:cxn>
              <a:cxn ang="0">
                <a:pos x="1137" y="248"/>
              </a:cxn>
              <a:cxn ang="0">
                <a:pos x="1225" y="279"/>
              </a:cxn>
              <a:cxn ang="0">
                <a:pos x="1313" y="308"/>
              </a:cxn>
              <a:cxn ang="0">
                <a:pos x="1404" y="337"/>
              </a:cxn>
              <a:cxn ang="0">
                <a:pos x="1423" y="343"/>
              </a:cxn>
              <a:cxn ang="0">
                <a:pos x="1442" y="348"/>
              </a:cxn>
              <a:cxn ang="0">
                <a:pos x="1461" y="356"/>
              </a:cxn>
              <a:cxn ang="0">
                <a:pos x="1480" y="361"/>
              </a:cxn>
              <a:cxn ang="0">
                <a:pos x="1499" y="366"/>
              </a:cxn>
              <a:cxn ang="0">
                <a:pos x="1518" y="370"/>
              </a:cxn>
              <a:cxn ang="0">
                <a:pos x="1537" y="376"/>
              </a:cxn>
              <a:cxn ang="0">
                <a:pos x="1557" y="381"/>
              </a:cxn>
              <a:cxn ang="0">
                <a:pos x="1576" y="385"/>
              </a:cxn>
              <a:cxn ang="0">
                <a:pos x="1595" y="390"/>
              </a:cxn>
              <a:cxn ang="0">
                <a:pos x="1612" y="394"/>
              </a:cxn>
              <a:cxn ang="0">
                <a:pos x="1631" y="397"/>
              </a:cxn>
              <a:cxn ang="0">
                <a:pos x="1650" y="401"/>
              </a:cxn>
              <a:cxn ang="0">
                <a:pos x="1667" y="405"/>
              </a:cxn>
              <a:cxn ang="0">
                <a:pos x="1684" y="407"/>
              </a:cxn>
              <a:cxn ang="0">
                <a:pos x="1703" y="410"/>
              </a:cxn>
              <a:cxn ang="0">
                <a:pos x="1720" y="412"/>
              </a:cxn>
              <a:cxn ang="0">
                <a:pos x="1736" y="414"/>
              </a:cxn>
              <a:cxn ang="0">
                <a:pos x="1753" y="416"/>
              </a:cxn>
              <a:cxn ang="0">
                <a:pos x="1768" y="417"/>
              </a:cxn>
              <a:cxn ang="0">
                <a:pos x="1785" y="417"/>
              </a:cxn>
              <a:cxn ang="0">
                <a:pos x="1795" y="417"/>
              </a:cxn>
              <a:cxn ang="0">
                <a:pos x="1806" y="417"/>
              </a:cxn>
              <a:cxn ang="0">
                <a:pos x="1818" y="417"/>
              </a:cxn>
              <a:cxn ang="0">
                <a:pos x="1827" y="417"/>
              </a:cxn>
              <a:cxn ang="0">
                <a:pos x="1839" y="417"/>
              </a:cxn>
              <a:cxn ang="0">
                <a:pos x="1848" y="417"/>
              </a:cxn>
              <a:cxn ang="0">
                <a:pos x="1860" y="416"/>
              </a:cxn>
              <a:cxn ang="0">
                <a:pos x="1869" y="416"/>
              </a:cxn>
              <a:cxn ang="0">
                <a:pos x="1880" y="416"/>
              </a:cxn>
              <a:cxn ang="0">
                <a:pos x="1892" y="414"/>
              </a:cxn>
              <a:cxn ang="0">
                <a:pos x="1901" y="414"/>
              </a:cxn>
              <a:cxn ang="0">
                <a:pos x="1913" y="414"/>
              </a:cxn>
              <a:cxn ang="0">
                <a:pos x="1926" y="414"/>
              </a:cxn>
              <a:cxn ang="0">
                <a:pos x="1938" y="412"/>
              </a:cxn>
              <a:cxn ang="0">
                <a:pos x="1951" y="412"/>
              </a:cxn>
              <a:cxn ang="0">
                <a:pos x="1964" y="412"/>
              </a:cxn>
              <a:cxn ang="0">
                <a:pos x="1978" y="412"/>
              </a:cxn>
              <a:cxn ang="0">
                <a:pos x="1991" y="414"/>
              </a:cxn>
              <a:cxn ang="0">
                <a:pos x="2006" y="414"/>
              </a:cxn>
              <a:cxn ang="0">
                <a:pos x="2022" y="414"/>
              </a:cxn>
              <a:cxn ang="0">
                <a:pos x="2037" y="416"/>
              </a:cxn>
            </a:cxnLst>
            <a:rect l="0" t="0" r="r" b="b"/>
            <a:pathLst>
              <a:path w="2037" h="417">
                <a:moveTo>
                  <a:pt x="0" y="5"/>
                </a:moveTo>
                <a:lnTo>
                  <a:pt x="93" y="0"/>
                </a:lnTo>
                <a:lnTo>
                  <a:pt x="183" y="2"/>
                </a:lnTo>
                <a:lnTo>
                  <a:pt x="272" y="7"/>
                </a:lnTo>
                <a:lnTo>
                  <a:pt x="360" y="18"/>
                </a:lnTo>
                <a:lnTo>
                  <a:pt x="448" y="35"/>
                </a:lnTo>
                <a:lnTo>
                  <a:pt x="533" y="53"/>
                </a:lnTo>
                <a:lnTo>
                  <a:pt x="619" y="75"/>
                </a:lnTo>
                <a:lnTo>
                  <a:pt x="705" y="100"/>
                </a:lnTo>
                <a:lnTo>
                  <a:pt x="791" y="128"/>
                </a:lnTo>
                <a:lnTo>
                  <a:pt x="876" y="157"/>
                </a:lnTo>
                <a:lnTo>
                  <a:pt x="964" y="186"/>
                </a:lnTo>
                <a:lnTo>
                  <a:pt x="1050" y="217"/>
                </a:lnTo>
                <a:lnTo>
                  <a:pt x="1137" y="248"/>
                </a:lnTo>
                <a:lnTo>
                  <a:pt x="1225" y="279"/>
                </a:lnTo>
                <a:lnTo>
                  <a:pt x="1313" y="308"/>
                </a:lnTo>
                <a:lnTo>
                  <a:pt x="1404" y="337"/>
                </a:lnTo>
                <a:lnTo>
                  <a:pt x="1423" y="343"/>
                </a:lnTo>
                <a:lnTo>
                  <a:pt x="1442" y="348"/>
                </a:lnTo>
                <a:lnTo>
                  <a:pt x="1461" y="356"/>
                </a:lnTo>
                <a:lnTo>
                  <a:pt x="1480" y="361"/>
                </a:lnTo>
                <a:lnTo>
                  <a:pt x="1499" y="366"/>
                </a:lnTo>
                <a:lnTo>
                  <a:pt x="1518" y="370"/>
                </a:lnTo>
                <a:lnTo>
                  <a:pt x="1537" y="376"/>
                </a:lnTo>
                <a:lnTo>
                  <a:pt x="1557" y="381"/>
                </a:lnTo>
                <a:lnTo>
                  <a:pt x="1576" y="385"/>
                </a:lnTo>
                <a:lnTo>
                  <a:pt x="1595" y="390"/>
                </a:lnTo>
                <a:lnTo>
                  <a:pt x="1612" y="394"/>
                </a:lnTo>
                <a:lnTo>
                  <a:pt x="1631" y="397"/>
                </a:lnTo>
                <a:lnTo>
                  <a:pt x="1650" y="401"/>
                </a:lnTo>
                <a:lnTo>
                  <a:pt x="1667" y="405"/>
                </a:lnTo>
                <a:lnTo>
                  <a:pt x="1684" y="407"/>
                </a:lnTo>
                <a:lnTo>
                  <a:pt x="1703" y="410"/>
                </a:lnTo>
                <a:lnTo>
                  <a:pt x="1720" y="412"/>
                </a:lnTo>
                <a:lnTo>
                  <a:pt x="1736" y="414"/>
                </a:lnTo>
                <a:lnTo>
                  <a:pt x="1753" y="416"/>
                </a:lnTo>
                <a:lnTo>
                  <a:pt x="1768" y="417"/>
                </a:lnTo>
                <a:lnTo>
                  <a:pt x="1785" y="417"/>
                </a:lnTo>
                <a:lnTo>
                  <a:pt x="1795" y="417"/>
                </a:lnTo>
                <a:lnTo>
                  <a:pt x="1806" y="417"/>
                </a:lnTo>
                <a:lnTo>
                  <a:pt x="1818" y="417"/>
                </a:lnTo>
                <a:lnTo>
                  <a:pt x="1827" y="417"/>
                </a:lnTo>
                <a:lnTo>
                  <a:pt x="1839" y="417"/>
                </a:lnTo>
                <a:lnTo>
                  <a:pt x="1848" y="417"/>
                </a:lnTo>
                <a:lnTo>
                  <a:pt x="1860" y="416"/>
                </a:lnTo>
                <a:lnTo>
                  <a:pt x="1869" y="416"/>
                </a:lnTo>
                <a:lnTo>
                  <a:pt x="1880" y="416"/>
                </a:lnTo>
                <a:lnTo>
                  <a:pt x="1892" y="414"/>
                </a:lnTo>
                <a:lnTo>
                  <a:pt x="1901" y="414"/>
                </a:lnTo>
                <a:lnTo>
                  <a:pt x="1913" y="414"/>
                </a:lnTo>
                <a:lnTo>
                  <a:pt x="1926" y="414"/>
                </a:lnTo>
                <a:lnTo>
                  <a:pt x="1938" y="412"/>
                </a:lnTo>
                <a:lnTo>
                  <a:pt x="1951" y="412"/>
                </a:lnTo>
                <a:lnTo>
                  <a:pt x="1964" y="412"/>
                </a:lnTo>
                <a:lnTo>
                  <a:pt x="1978" y="412"/>
                </a:lnTo>
                <a:lnTo>
                  <a:pt x="1991" y="414"/>
                </a:lnTo>
                <a:lnTo>
                  <a:pt x="2006" y="414"/>
                </a:lnTo>
                <a:lnTo>
                  <a:pt x="2022" y="414"/>
                </a:lnTo>
                <a:lnTo>
                  <a:pt x="2037" y="416"/>
                </a:lnTo>
              </a:path>
            </a:pathLst>
          </a:custGeom>
          <a:solidFill>
            <a:srgbClr val="AFFFFF"/>
          </a:solidFill>
          <a:ln w="26988">
            <a:solidFill>
              <a:schemeClr val="tx2"/>
            </a:solidFill>
            <a:prstDash val="solid"/>
            <a:round/>
            <a:headEnd/>
            <a:tailEnd/>
          </a:ln>
        </p:spPr>
        <p:txBody>
          <a:bodyPr/>
          <a:lstStyle/>
          <a:p>
            <a:endParaRPr lang="da-DK"/>
          </a:p>
        </p:txBody>
      </p:sp>
      <p:sp>
        <p:nvSpPr>
          <p:cNvPr id="12" name="Line 13"/>
          <p:cNvSpPr>
            <a:spLocks noChangeShapeType="1"/>
          </p:cNvSpPr>
          <p:nvPr/>
        </p:nvSpPr>
        <p:spPr bwMode="auto">
          <a:xfrm flipV="1">
            <a:off x="1380233" y="3768874"/>
            <a:ext cx="1588" cy="1717675"/>
          </a:xfrm>
          <a:prstGeom prst="line">
            <a:avLst/>
          </a:prstGeom>
          <a:solidFill>
            <a:srgbClr val="AFFFFF"/>
          </a:solidFill>
          <a:ln w="28575">
            <a:solidFill>
              <a:schemeClr val="tx2"/>
            </a:solidFill>
            <a:round/>
            <a:headEnd/>
            <a:tailEnd/>
          </a:ln>
        </p:spPr>
        <p:txBody>
          <a:bodyPr/>
          <a:lstStyle/>
          <a:p>
            <a:endParaRPr lang="da-DK"/>
          </a:p>
        </p:txBody>
      </p:sp>
      <p:sp>
        <p:nvSpPr>
          <p:cNvPr id="13" name="Freeform 14"/>
          <p:cNvSpPr>
            <a:spLocks/>
          </p:cNvSpPr>
          <p:nvPr/>
        </p:nvSpPr>
        <p:spPr bwMode="auto">
          <a:xfrm>
            <a:off x="1311970" y="3651399"/>
            <a:ext cx="139700" cy="133350"/>
          </a:xfrm>
          <a:custGeom>
            <a:avLst/>
            <a:gdLst/>
            <a:ahLst/>
            <a:cxnLst>
              <a:cxn ang="0">
                <a:pos x="0" y="79"/>
              </a:cxn>
              <a:cxn ang="0">
                <a:pos x="40" y="0"/>
              </a:cxn>
              <a:cxn ang="0">
                <a:pos x="82" y="79"/>
              </a:cxn>
              <a:cxn ang="0">
                <a:pos x="0" y="79"/>
              </a:cxn>
            </a:cxnLst>
            <a:rect l="0" t="0" r="r" b="b"/>
            <a:pathLst>
              <a:path w="82" h="79">
                <a:moveTo>
                  <a:pt x="0" y="79"/>
                </a:moveTo>
                <a:lnTo>
                  <a:pt x="40" y="0"/>
                </a:lnTo>
                <a:lnTo>
                  <a:pt x="82" y="79"/>
                </a:lnTo>
                <a:lnTo>
                  <a:pt x="0" y="79"/>
                </a:lnTo>
                <a:close/>
              </a:path>
            </a:pathLst>
          </a:custGeom>
          <a:solidFill>
            <a:srgbClr val="AFFFFF"/>
          </a:solidFill>
          <a:ln w="9525">
            <a:solidFill>
              <a:schemeClr val="accent2"/>
            </a:solidFill>
            <a:round/>
            <a:headEnd/>
            <a:tailEnd/>
          </a:ln>
        </p:spPr>
        <p:txBody>
          <a:bodyPr/>
          <a:lstStyle/>
          <a:p>
            <a:endParaRPr lang="da-DK"/>
          </a:p>
        </p:txBody>
      </p:sp>
      <p:sp>
        <p:nvSpPr>
          <p:cNvPr id="14" name="Rectangle 15"/>
          <p:cNvSpPr>
            <a:spLocks noChangeArrowheads="1"/>
          </p:cNvSpPr>
          <p:nvPr/>
        </p:nvSpPr>
        <p:spPr bwMode="auto">
          <a:xfrm rot="16200000">
            <a:off x="1084478" y="4485065"/>
            <a:ext cx="99386" cy="215444"/>
          </a:xfrm>
          <a:prstGeom prst="rect">
            <a:avLst/>
          </a:prstGeom>
          <a:solidFill>
            <a:srgbClr val="AFFFFF"/>
          </a:solidFill>
          <a:ln w="9525">
            <a:noFill/>
            <a:miter lim="800000"/>
            <a:headEnd/>
            <a:tailEnd/>
          </a:ln>
        </p:spPr>
        <p:txBody>
          <a:bodyPr wrap="none" lIns="0" tIns="0" rIns="0" bIns="0">
            <a:spAutoFit/>
          </a:bodyPr>
          <a:lstStyle/>
          <a:p>
            <a:r>
              <a:rPr lang="en-US" sz="1400">
                <a:solidFill>
                  <a:schemeClr val="accent6"/>
                </a:solidFill>
                <a:latin typeface="Arial" charset="0"/>
              </a:rPr>
              <a:t>h</a:t>
            </a:r>
          </a:p>
        </p:txBody>
      </p:sp>
      <p:sp>
        <p:nvSpPr>
          <p:cNvPr id="15" name="Rectangle 16"/>
          <p:cNvSpPr>
            <a:spLocks noChangeArrowheads="1"/>
          </p:cNvSpPr>
          <p:nvPr/>
        </p:nvSpPr>
        <p:spPr bwMode="auto">
          <a:xfrm rot="16200000">
            <a:off x="1243297" y="4374248"/>
            <a:ext cx="84960" cy="184666"/>
          </a:xfrm>
          <a:prstGeom prst="rect">
            <a:avLst/>
          </a:prstGeom>
          <a:solidFill>
            <a:srgbClr val="AFFFFF"/>
          </a:solidFill>
          <a:ln w="9525">
            <a:noFill/>
            <a:miter lim="800000"/>
            <a:headEnd/>
            <a:tailEnd/>
          </a:ln>
        </p:spPr>
        <p:txBody>
          <a:bodyPr wrap="none" lIns="0" tIns="0" rIns="0" bIns="0">
            <a:spAutoFit/>
          </a:bodyPr>
          <a:lstStyle/>
          <a:p>
            <a:r>
              <a:rPr lang="en-US" sz="1200">
                <a:solidFill>
                  <a:schemeClr val="accent6"/>
                </a:solidFill>
                <a:latin typeface="Arial" charset="0"/>
              </a:rPr>
              <a:t>1</a:t>
            </a:r>
          </a:p>
        </p:txBody>
      </p:sp>
      <p:sp>
        <p:nvSpPr>
          <p:cNvPr id="16" name="Line 17"/>
          <p:cNvSpPr>
            <a:spLocks noChangeShapeType="1"/>
          </p:cNvSpPr>
          <p:nvPr/>
        </p:nvSpPr>
        <p:spPr bwMode="auto">
          <a:xfrm>
            <a:off x="537270" y="3424387"/>
            <a:ext cx="231775" cy="1588"/>
          </a:xfrm>
          <a:prstGeom prst="line">
            <a:avLst/>
          </a:prstGeom>
          <a:solidFill>
            <a:srgbClr val="AFFFFF"/>
          </a:solidFill>
          <a:ln w="26988">
            <a:solidFill>
              <a:schemeClr val="accent2"/>
            </a:solidFill>
            <a:round/>
            <a:headEnd/>
            <a:tailEnd/>
          </a:ln>
        </p:spPr>
        <p:txBody>
          <a:bodyPr/>
          <a:lstStyle/>
          <a:p>
            <a:endParaRPr lang="da-DK"/>
          </a:p>
        </p:txBody>
      </p:sp>
      <p:sp>
        <p:nvSpPr>
          <p:cNvPr id="17" name="Line 18"/>
          <p:cNvSpPr>
            <a:spLocks noChangeShapeType="1"/>
          </p:cNvSpPr>
          <p:nvPr/>
        </p:nvSpPr>
        <p:spPr bwMode="auto">
          <a:xfrm>
            <a:off x="913508" y="3424387"/>
            <a:ext cx="231775" cy="1588"/>
          </a:xfrm>
          <a:prstGeom prst="line">
            <a:avLst/>
          </a:prstGeom>
          <a:solidFill>
            <a:srgbClr val="AFFFFF"/>
          </a:solidFill>
          <a:ln w="26988">
            <a:solidFill>
              <a:schemeClr val="accent2"/>
            </a:solidFill>
            <a:round/>
            <a:headEnd/>
            <a:tailEnd/>
          </a:ln>
        </p:spPr>
        <p:txBody>
          <a:bodyPr/>
          <a:lstStyle/>
          <a:p>
            <a:endParaRPr lang="da-DK"/>
          </a:p>
        </p:txBody>
      </p:sp>
      <p:sp>
        <p:nvSpPr>
          <p:cNvPr id="18" name="Line 19"/>
          <p:cNvSpPr>
            <a:spLocks noChangeShapeType="1"/>
          </p:cNvSpPr>
          <p:nvPr/>
        </p:nvSpPr>
        <p:spPr bwMode="auto">
          <a:xfrm>
            <a:off x="1291333" y="3424387"/>
            <a:ext cx="28575" cy="1588"/>
          </a:xfrm>
          <a:prstGeom prst="line">
            <a:avLst/>
          </a:prstGeom>
          <a:solidFill>
            <a:srgbClr val="AFFFFF"/>
          </a:solidFill>
          <a:ln w="26988">
            <a:solidFill>
              <a:schemeClr val="accent2"/>
            </a:solidFill>
            <a:round/>
            <a:headEnd/>
            <a:tailEnd/>
          </a:ln>
        </p:spPr>
        <p:txBody>
          <a:bodyPr/>
          <a:lstStyle/>
          <a:p>
            <a:endParaRPr lang="da-DK"/>
          </a:p>
        </p:txBody>
      </p:sp>
      <p:sp>
        <p:nvSpPr>
          <p:cNvPr id="19" name="Line 20"/>
          <p:cNvSpPr>
            <a:spLocks noChangeShapeType="1"/>
          </p:cNvSpPr>
          <p:nvPr/>
        </p:nvSpPr>
        <p:spPr bwMode="auto">
          <a:xfrm>
            <a:off x="1464370" y="3424387"/>
            <a:ext cx="231775" cy="1588"/>
          </a:xfrm>
          <a:prstGeom prst="line">
            <a:avLst/>
          </a:prstGeom>
          <a:solidFill>
            <a:srgbClr val="AFFFFF"/>
          </a:solidFill>
          <a:ln w="26988">
            <a:solidFill>
              <a:schemeClr val="accent2"/>
            </a:solidFill>
            <a:round/>
            <a:headEnd/>
            <a:tailEnd/>
          </a:ln>
        </p:spPr>
        <p:txBody>
          <a:bodyPr/>
          <a:lstStyle/>
          <a:p>
            <a:endParaRPr lang="da-DK"/>
          </a:p>
        </p:txBody>
      </p:sp>
      <p:sp>
        <p:nvSpPr>
          <p:cNvPr id="20" name="Line 21"/>
          <p:cNvSpPr>
            <a:spLocks noChangeShapeType="1"/>
          </p:cNvSpPr>
          <p:nvPr/>
        </p:nvSpPr>
        <p:spPr bwMode="auto">
          <a:xfrm>
            <a:off x="5239445" y="3651399"/>
            <a:ext cx="231775" cy="1588"/>
          </a:xfrm>
          <a:prstGeom prst="line">
            <a:avLst/>
          </a:prstGeom>
          <a:solidFill>
            <a:srgbClr val="AFFFFF"/>
          </a:solidFill>
          <a:ln w="26988">
            <a:solidFill>
              <a:schemeClr val="accent2"/>
            </a:solidFill>
            <a:round/>
            <a:headEnd/>
            <a:tailEnd/>
          </a:ln>
        </p:spPr>
        <p:txBody>
          <a:bodyPr/>
          <a:lstStyle/>
          <a:p>
            <a:endParaRPr lang="da-DK"/>
          </a:p>
        </p:txBody>
      </p:sp>
      <p:sp>
        <p:nvSpPr>
          <p:cNvPr id="21" name="Line 22"/>
          <p:cNvSpPr>
            <a:spLocks noChangeShapeType="1"/>
          </p:cNvSpPr>
          <p:nvPr/>
        </p:nvSpPr>
        <p:spPr bwMode="auto">
          <a:xfrm>
            <a:off x="5617270" y="3651399"/>
            <a:ext cx="230188" cy="1588"/>
          </a:xfrm>
          <a:prstGeom prst="line">
            <a:avLst/>
          </a:prstGeom>
          <a:solidFill>
            <a:srgbClr val="AFFFFF"/>
          </a:solidFill>
          <a:ln w="26988">
            <a:solidFill>
              <a:schemeClr val="accent2"/>
            </a:solidFill>
            <a:round/>
            <a:headEnd/>
            <a:tailEnd/>
          </a:ln>
        </p:spPr>
        <p:txBody>
          <a:bodyPr/>
          <a:lstStyle/>
          <a:p>
            <a:endParaRPr lang="da-DK"/>
          </a:p>
        </p:txBody>
      </p:sp>
      <p:sp>
        <p:nvSpPr>
          <p:cNvPr id="22" name="Line 23"/>
          <p:cNvSpPr>
            <a:spLocks noChangeShapeType="1"/>
          </p:cNvSpPr>
          <p:nvPr/>
        </p:nvSpPr>
        <p:spPr bwMode="auto">
          <a:xfrm>
            <a:off x="5993508" y="3651399"/>
            <a:ext cx="28575" cy="1588"/>
          </a:xfrm>
          <a:prstGeom prst="line">
            <a:avLst/>
          </a:prstGeom>
          <a:solidFill>
            <a:srgbClr val="AFFFFF"/>
          </a:solidFill>
          <a:ln w="26988">
            <a:solidFill>
              <a:schemeClr val="accent2"/>
            </a:solidFill>
            <a:round/>
            <a:headEnd/>
            <a:tailEnd/>
          </a:ln>
        </p:spPr>
        <p:txBody>
          <a:bodyPr/>
          <a:lstStyle/>
          <a:p>
            <a:endParaRPr lang="da-DK"/>
          </a:p>
        </p:txBody>
      </p:sp>
      <p:sp>
        <p:nvSpPr>
          <p:cNvPr id="23" name="Line 24"/>
          <p:cNvSpPr>
            <a:spLocks noChangeShapeType="1"/>
          </p:cNvSpPr>
          <p:nvPr/>
        </p:nvSpPr>
        <p:spPr bwMode="auto">
          <a:xfrm>
            <a:off x="6166545" y="3651399"/>
            <a:ext cx="231775" cy="1588"/>
          </a:xfrm>
          <a:prstGeom prst="line">
            <a:avLst/>
          </a:prstGeom>
          <a:solidFill>
            <a:srgbClr val="AFFFFF"/>
          </a:solidFill>
          <a:ln w="26988">
            <a:solidFill>
              <a:schemeClr val="accent2"/>
            </a:solidFill>
            <a:round/>
            <a:headEnd/>
            <a:tailEnd/>
          </a:ln>
        </p:spPr>
        <p:txBody>
          <a:bodyPr/>
          <a:lstStyle/>
          <a:p>
            <a:endParaRPr lang="da-DK"/>
          </a:p>
        </p:txBody>
      </p:sp>
      <p:sp>
        <p:nvSpPr>
          <p:cNvPr id="24" name="Line 25"/>
          <p:cNvSpPr>
            <a:spLocks noChangeShapeType="1"/>
          </p:cNvSpPr>
          <p:nvPr/>
        </p:nvSpPr>
        <p:spPr bwMode="auto">
          <a:xfrm>
            <a:off x="6542783" y="3651399"/>
            <a:ext cx="231775" cy="1588"/>
          </a:xfrm>
          <a:prstGeom prst="line">
            <a:avLst/>
          </a:prstGeom>
          <a:solidFill>
            <a:srgbClr val="AFFFFF"/>
          </a:solidFill>
          <a:ln w="26988">
            <a:solidFill>
              <a:schemeClr val="accent2"/>
            </a:solidFill>
            <a:round/>
            <a:headEnd/>
            <a:tailEnd/>
          </a:ln>
        </p:spPr>
        <p:txBody>
          <a:bodyPr/>
          <a:lstStyle/>
          <a:p>
            <a:endParaRPr lang="da-DK"/>
          </a:p>
        </p:txBody>
      </p:sp>
      <p:sp>
        <p:nvSpPr>
          <p:cNvPr id="25" name="Line 26"/>
          <p:cNvSpPr>
            <a:spLocks noChangeShapeType="1"/>
          </p:cNvSpPr>
          <p:nvPr/>
        </p:nvSpPr>
        <p:spPr bwMode="auto">
          <a:xfrm>
            <a:off x="6917433" y="3651399"/>
            <a:ext cx="11113" cy="1588"/>
          </a:xfrm>
          <a:prstGeom prst="line">
            <a:avLst/>
          </a:prstGeom>
          <a:solidFill>
            <a:srgbClr val="AFFFFF"/>
          </a:solidFill>
          <a:ln w="26988">
            <a:solidFill>
              <a:schemeClr val="accent2"/>
            </a:solidFill>
            <a:round/>
            <a:headEnd/>
            <a:tailEnd/>
          </a:ln>
        </p:spPr>
        <p:txBody>
          <a:bodyPr/>
          <a:lstStyle/>
          <a:p>
            <a:endParaRPr lang="da-DK"/>
          </a:p>
        </p:txBody>
      </p:sp>
      <p:sp>
        <p:nvSpPr>
          <p:cNvPr id="26" name="Freeform 27"/>
          <p:cNvSpPr>
            <a:spLocks/>
          </p:cNvSpPr>
          <p:nvPr/>
        </p:nvSpPr>
        <p:spPr bwMode="auto">
          <a:xfrm>
            <a:off x="1802508" y="3424387"/>
            <a:ext cx="230188" cy="3175"/>
          </a:xfrm>
          <a:custGeom>
            <a:avLst/>
            <a:gdLst/>
            <a:ahLst/>
            <a:cxnLst>
              <a:cxn ang="0">
                <a:pos x="0" y="0"/>
              </a:cxn>
              <a:cxn ang="0">
                <a:pos x="67" y="1"/>
              </a:cxn>
              <a:cxn ang="0">
                <a:pos x="72" y="1"/>
              </a:cxn>
            </a:cxnLst>
            <a:rect l="0" t="0" r="r" b="b"/>
            <a:pathLst>
              <a:path w="72" h="1">
                <a:moveTo>
                  <a:pt x="0" y="0"/>
                </a:moveTo>
                <a:lnTo>
                  <a:pt x="67" y="1"/>
                </a:lnTo>
                <a:lnTo>
                  <a:pt x="72" y="1"/>
                </a:lnTo>
              </a:path>
            </a:pathLst>
          </a:custGeom>
          <a:solidFill>
            <a:srgbClr val="AFFFFF"/>
          </a:solidFill>
          <a:ln w="26988">
            <a:solidFill>
              <a:schemeClr val="accent2"/>
            </a:solidFill>
            <a:prstDash val="solid"/>
            <a:round/>
            <a:headEnd/>
            <a:tailEnd/>
          </a:ln>
        </p:spPr>
        <p:txBody>
          <a:bodyPr/>
          <a:lstStyle/>
          <a:p>
            <a:endParaRPr lang="da-DK"/>
          </a:p>
        </p:txBody>
      </p:sp>
      <p:sp>
        <p:nvSpPr>
          <p:cNvPr id="27" name="Freeform 28"/>
          <p:cNvSpPr>
            <a:spLocks/>
          </p:cNvSpPr>
          <p:nvPr/>
        </p:nvSpPr>
        <p:spPr bwMode="auto">
          <a:xfrm>
            <a:off x="2178745" y="3432324"/>
            <a:ext cx="230188" cy="9525"/>
          </a:xfrm>
          <a:custGeom>
            <a:avLst/>
            <a:gdLst/>
            <a:ahLst/>
            <a:cxnLst>
              <a:cxn ang="0">
                <a:pos x="0" y="0"/>
              </a:cxn>
              <a:cxn ang="0">
                <a:pos x="16" y="0"/>
              </a:cxn>
              <a:cxn ang="0">
                <a:pos x="72" y="3"/>
              </a:cxn>
            </a:cxnLst>
            <a:rect l="0" t="0" r="r" b="b"/>
            <a:pathLst>
              <a:path w="72" h="3">
                <a:moveTo>
                  <a:pt x="0" y="0"/>
                </a:moveTo>
                <a:lnTo>
                  <a:pt x="16" y="0"/>
                </a:lnTo>
                <a:lnTo>
                  <a:pt x="72" y="3"/>
                </a:lnTo>
              </a:path>
            </a:pathLst>
          </a:custGeom>
          <a:solidFill>
            <a:srgbClr val="AFFFFF"/>
          </a:solidFill>
          <a:ln w="26988">
            <a:solidFill>
              <a:schemeClr val="accent2"/>
            </a:solidFill>
            <a:prstDash val="solid"/>
            <a:round/>
            <a:headEnd/>
            <a:tailEnd/>
          </a:ln>
        </p:spPr>
        <p:txBody>
          <a:bodyPr/>
          <a:lstStyle/>
          <a:p>
            <a:endParaRPr lang="da-DK"/>
          </a:p>
        </p:txBody>
      </p:sp>
      <p:sp>
        <p:nvSpPr>
          <p:cNvPr id="28" name="Line 29"/>
          <p:cNvSpPr>
            <a:spLocks noChangeShapeType="1"/>
          </p:cNvSpPr>
          <p:nvPr/>
        </p:nvSpPr>
        <p:spPr bwMode="auto">
          <a:xfrm>
            <a:off x="2554983" y="3451374"/>
            <a:ext cx="28575" cy="3175"/>
          </a:xfrm>
          <a:prstGeom prst="line">
            <a:avLst/>
          </a:prstGeom>
          <a:solidFill>
            <a:srgbClr val="AFFFFF"/>
          </a:solidFill>
          <a:ln w="26988">
            <a:solidFill>
              <a:schemeClr val="accent2"/>
            </a:solidFill>
            <a:round/>
            <a:headEnd/>
            <a:tailEnd/>
          </a:ln>
        </p:spPr>
        <p:txBody>
          <a:bodyPr/>
          <a:lstStyle/>
          <a:p>
            <a:endParaRPr lang="da-DK"/>
          </a:p>
        </p:txBody>
      </p:sp>
      <p:sp>
        <p:nvSpPr>
          <p:cNvPr id="29" name="Freeform 30"/>
          <p:cNvSpPr>
            <a:spLocks/>
          </p:cNvSpPr>
          <p:nvPr/>
        </p:nvSpPr>
        <p:spPr bwMode="auto">
          <a:xfrm>
            <a:off x="2728020" y="3462487"/>
            <a:ext cx="231775" cy="22225"/>
          </a:xfrm>
          <a:custGeom>
            <a:avLst/>
            <a:gdLst/>
            <a:ahLst/>
            <a:cxnLst>
              <a:cxn ang="0">
                <a:pos x="0" y="0"/>
              </a:cxn>
              <a:cxn ang="0">
                <a:pos x="45" y="4"/>
              </a:cxn>
              <a:cxn ang="0">
                <a:pos x="72" y="7"/>
              </a:cxn>
            </a:cxnLst>
            <a:rect l="0" t="0" r="r" b="b"/>
            <a:pathLst>
              <a:path w="72" h="7">
                <a:moveTo>
                  <a:pt x="0" y="0"/>
                </a:moveTo>
                <a:lnTo>
                  <a:pt x="45" y="4"/>
                </a:lnTo>
                <a:lnTo>
                  <a:pt x="72" y="7"/>
                </a:lnTo>
              </a:path>
            </a:pathLst>
          </a:custGeom>
          <a:solidFill>
            <a:srgbClr val="AFFFFF"/>
          </a:solidFill>
          <a:ln w="26988">
            <a:solidFill>
              <a:schemeClr val="accent2"/>
            </a:solidFill>
            <a:prstDash val="solid"/>
            <a:round/>
            <a:headEnd/>
            <a:tailEnd/>
          </a:ln>
        </p:spPr>
        <p:txBody>
          <a:bodyPr/>
          <a:lstStyle/>
          <a:p>
            <a:endParaRPr lang="da-DK"/>
          </a:p>
        </p:txBody>
      </p:sp>
      <p:sp>
        <p:nvSpPr>
          <p:cNvPr id="30" name="Freeform 31"/>
          <p:cNvSpPr>
            <a:spLocks/>
          </p:cNvSpPr>
          <p:nvPr/>
        </p:nvSpPr>
        <p:spPr bwMode="auto">
          <a:xfrm>
            <a:off x="3102670" y="3495824"/>
            <a:ext cx="233363" cy="25400"/>
          </a:xfrm>
          <a:custGeom>
            <a:avLst/>
            <a:gdLst/>
            <a:ahLst/>
            <a:cxnLst>
              <a:cxn ang="0">
                <a:pos x="0" y="0"/>
              </a:cxn>
              <a:cxn ang="0">
                <a:pos x="62" y="7"/>
              </a:cxn>
              <a:cxn ang="0">
                <a:pos x="72" y="8"/>
              </a:cxn>
            </a:cxnLst>
            <a:rect l="0" t="0" r="r" b="b"/>
            <a:pathLst>
              <a:path w="72" h="8">
                <a:moveTo>
                  <a:pt x="0" y="0"/>
                </a:moveTo>
                <a:lnTo>
                  <a:pt x="62" y="7"/>
                </a:lnTo>
                <a:lnTo>
                  <a:pt x="72" y="8"/>
                </a:lnTo>
              </a:path>
            </a:pathLst>
          </a:custGeom>
          <a:solidFill>
            <a:srgbClr val="AFFFFF"/>
          </a:solidFill>
          <a:ln w="26988">
            <a:solidFill>
              <a:schemeClr val="accent2"/>
            </a:solidFill>
            <a:prstDash val="solid"/>
            <a:round/>
            <a:headEnd/>
            <a:tailEnd/>
          </a:ln>
        </p:spPr>
        <p:txBody>
          <a:bodyPr/>
          <a:lstStyle/>
          <a:p>
            <a:endParaRPr lang="da-DK"/>
          </a:p>
        </p:txBody>
      </p:sp>
      <p:sp>
        <p:nvSpPr>
          <p:cNvPr id="31" name="Line 32"/>
          <p:cNvSpPr>
            <a:spLocks noChangeShapeType="1"/>
          </p:cNvSpPr>
          <p:nvPr/>
        </p:nvSpPr>
        <p:spPr bwMode="auto">
          <a:xfrm>
            <a:off x="3480495" y="3535512"/>
            <a:ext cx="30163" cy="3175"/>
          </a:xfrm>
          <a:prstGeom prst="line">
            <a:avLst/>
          </a:prstGeom>
          <a:solidFill>
            <a:srgbClr val="AFFFFF"/>
          </a:solidFill>
          <a:ln w="26988">
            <a:solidFill>
              <a:schemeClr val="accent2"/>
            </a:solidFill>
            <a:round/>
            <a:headEnd/>
            <a:tailEnd/>
          </a:ln>
        </p:spPr>
        <p:txBody>
          <a:bodyPr/>
          <a:lstStyle/>
          <a:p>
            <a:endParaRPr lang="da-DK"/>
          </a:p>
        </p:txBody>
      </p:sp>
      <p:sp>
        <p:nvSpPr>
          <p:cNvPr id="32" name="Freeform 33"/>
          <p:cNvSpPr>
            <a:spLocks/>
          </p:cNvSpPr>
          <p:nvPr/>
        </p:nvSpPr>
        <p:spPr bwMode="auto">
          <a:xfrm>
            <a:off x="3653533" y="3551387"/>
            <a:ext cx="233363" cy="25400"/>
          </a:xfrm>
          <a:custGeom>
            <a:avLst/>
            <a:gdLst/>
            <a:ahLst/>
            <a:cxnLst>
              <a:cxn ang="0">
                <a:pos x="0" y="0"/>
              </a:cxn>
              <a:cxn ang="0">
                <a:pos x="26" y="3"/>
              </a:cxn>
              <a:cxn ang="0">
                <a:pos x="72" y="8"/>
              </a:cxn>
            </a:cxnLst>
            <a:rect l="0" t="0" r="r" b="b"/>
            <a:pathLst>
              <a:path w="72" h="8">
                <a:moveTo>
                  <a:pt x="0" y="0"/>
                </a:moveTo>
                <a:lnTo>
                  <a:pt x="26" y="3"/>
                </a:lnTo>
                <a:lnTo>
                  <a:pt x="72" y="8"/>
                </a:lnTo>
              </a:path>
            </a:pathLst>
          </a:custGeom>
          <a:solidFill>
            <a:srgbClr val="AFFFFF"/>
          </a:solidFill>
          <a:ln w="26988">
            <a:solidFill>
              <a:schemeClr val="accent2"/>
            </a:solidFill>
            <a:prstDash val="solid"/>
            <a:round/>
            <a:headEnd/>
            <a:tailEnd/>
          </a:ln>
        </p:spPr>
        <p:txBody>
          <a:bodyPr/>
          <a:lstStyle/>
          <a:p>
            <a:endParaRPr lang="da-DK"/>
          </a:p>
        </p:txBody>
      </p:sp>
      <p:sp>
        <p:nvSpPr>
          <p:cNvPr id="33" name="Freeform 34"/>
          <p:cNvSpPr>
            <a:spLocks/>
          </p:cNvSpPr>
          <p:nvPr/>
        </p:nvSpPr>
        <p:spPr bwMode="auto">
          <a:xfrm>
            <a:off x="4029770" y="3591074"/>
            <a:ext cx="231775" cy="22225"/>
          </a:xfrm>
          <a:custGeom>
            <a:avLst/>
            <a:gdLst/>
            <a:ahLst/>
            <a:cxnLst>
              <a:cxn ang="0">
                <a:pos x="0" y="0"/>
              </a:cxn>
              <a:cxn ang="0">
                <a:pos x="46" y="5"/>
              </a:cxn>
              <a:cxn ang="0">
                <a:pos x="56" y="6"/>
              </a:cxn>
              <a:cxn ang="0">
                <a:pos x="67" y="7"/>
              </a:cxn>
              <a:cxn ang="0">
                <a:pos x="72" y="7"/>
              </a:cxn>
            </a:cxnLst>
            <a:rect l="0" t="0" r="r" b="b"/>
            <a:pathLst>
              <a:path w="72" h="7">
                <a:moveTo>
                  <a:pt x="0" y="0"/>
                </a:moveTo>
                <a:lnTo>
                  <a:pt x="46" y="5"/>
                </a:lnTo>
                <a:lnTo>
                  <a:pt x="56" y="6"/>
                </a:lnTo>
                <a:lnTo>
                  <a:pt x="67" y="7"/>
                </a:lnTo>
                <a:lnTo>
                  <a:pt x="72" y="7"/>
                </a:lnTo>
              </a:path>
            </a:pathLst>
          </a:custGeom>
          <a:solidFill>
            <a:srgbClr val="AFFFFF"/>
          </a:solidFill>
          <a:ln w="26988">
            <a:solidFill>
              <a:schemeClr val="accent2"/>
            </a:solidFill>
            <a:prstDash val="solid"/>
            <a:round/>
            <a:headEnd/>
            <a:tailEnd/>
          </a:ln>
        </p:spPr>
        <p:txBody>
          <a:bodyPr/>
          <a:lstStyle/>
          <a:p>
            <a:endParaRPr lang="da-DK"/>
          </a:p>
        </p:txBody>
      </p:sp>
      <p:sp>
        <p:nvSpPr>
          <p:cNvPr id="34" name="Freeform 35"/>
          <p:cNvSpPr>
            <a:spLocks/>
          </p:cNvSpPr>
          <p:nvPr/>
        </p:nvSpPr>
        <p:spPr bwMode="auto">
          <a:xfrm>
            <a:off x="4406008" y="3627587"/>
            <a:ext cx="28575" cy="3175"/>
          </a:xfrm>
          <a:custGeom>
            <a:avLst/>
            <a:gdLst/>
            <a:ahLst/>
            <a:cxnLst>
              <a:cxn ang="0">
                <a:pos x="0" y="0"/>
              </a:cxn>
              <a:cxn ang="0">
                <a:pos x="2" y="0"/>
              </a:cxn>
              <a:cxn ang="0">
                <a:pos x="9" y="0"/>
              </a:cxn>
            </a:cxnLst>
            <a:rect l="0" t="0" r="r" b="b"/>
            <a:pathLst>
              <a:path w="9">
                <a:moveTo>
                  <a:pt x="0" y="0"/>
                </a:moveTo>
                <a:lnTo>
                  <a:pt x="2" y="0"/>
                </a:lnTo>
                <a:lnTo>
                  <a:pt x="9" y="0"/>
                </a:lnTo>
              </a:path>
            </a:pathLst>
          </a:custGeom>
          <a:solidFill>
            <a:srgbClr val="AFFFFF"/>
          </a:solidFill>
          <a:ln w="26988">
            <a:solidFill>
              <a:schemeClr val="accent2"/>
            </a:solidFill>
            <a:prstDash val="solid"/>
            <a:round/>
            <a:headEnd/>
            <a:tailEnd/>
          </a:ln>
        </p:spPr>
        <p:txBody>
          <a:bodyPr/>
          <a:lstStyle/>
          <a:p>
            <a:endParaRPr lang="da-DK"/>
          </a:p>
        </p:txBody>
      </p:sp>
      <p:sp>
        <p:nvSpPr>
          <p:cNvPr id="35" name="Freeform 36"/>
          <p:cNvSpPr>
            <a:spLocks/>
          </p:cNvSpPr>
          <p:nvPr/>
        </p:nvSpPr>
        <p:spPr bwMode="auto">
          <a:xfrm>
            <a:off x="4580633" y="3640287"/>
            <a:ext cx="230188" cy="14288"/>
          </a:xfrm>
          <a:custGeom>
            <a:avLst/>
            <a:gdLst/>
            <a:ahLst/>
            <a:cxnLst>
              <a:cxn ang="0">
                <a:pos x="0" y="0"/>
              </a:cxn>
              <a:cxn ang="0">
                <a:pos x="8" y="1"/>
              </a:cxn>
              <a:cxn ang="0">
                <a:pos x="18" y="1"/>
              </a:cxn>
              <a:cxn ang="0">
                <a:pos x="27" y="2"/>
              </a:cxn>
              <a:cxn ang="0">
                <a:pos x="37" y="3"/>
              </a:cxn>
              <a:cxn ang="0">
                <a:pos x="46" y="3"/>
              </a:cxn>
              <a:cxn ang="0">
                <a:pos x="55" y="4"/>
              </a:cxn>
              <a:cxn ang="0">
                <a:pos x="64" y="4"/>
              </a:cxn>
              <a:cxn ang="0">
                <a:pos x="72" y="5"/>
              </a:cxn>
            </a:cxnLst>
            <a:rect l="0" t="0" r="r" b="b"/>
            <a:pathLst>
              <a:path w="72" h="5">
                <a:moveTo>
                  <a:pt x="0" y="0"/>
                </a:moveTo>
                <a:lnTo>
                  <a:pt x="8" y="1"/>
                </a:lnTo>
                <a:lnTo>
                  <a:pt x="18" y="1"/>
                </a:lnTo>
                <a:lnTo>
                  <a:pt x="27" y="2"/>
                </a:lnTo>
                <a:lnTo>
                  <a:pt x="37" y="3"/>
                </a:lnTo>
                <a:lnTo>
                  <a:pt x="46" y="3"/>
                </a:lnTo>
                <a:lnTo>
                  <a:pt x="55" y="4"/>
                </a:lnTo>
                <a:lnTo>
                  <a:pt x="64" y="4"/>
                </a:lnTo>
                <a:lnTo>
                  <a:pt x="72" y="5"/>
                </a:lnTo>
              </a:path>
            </a:pathLst>
          </a:custGeom>
          <a:solidFill>
            <a:srgbClr val="AFFFFF"/>
          </a:solidFill>
          <a:ln w="26988">
            <a:solidFill>
              <a:schemeClr val="accent2"/>
            </a:solidFill>
            <a:prstDash val="solid"/>
            <a:round/>
            <a:headEnd/>
            <a:tailEnd/>
          </a:ln>
        </p:spPr>
        <p:txBody>
          <a:bodyPr/>
          <a:lstStyle/>
          <a:p>
            <a:endParaRPr lang="da-DK"/>
          </a:p>
        </p:txBody>
      </p:sp>
      <p:sp>
        <p:nvSpPr>
          <p:cNvPr id="36" name="Freeform 37"/>
          <p:cNvSpPr>
            <a:spLocks/>
          </p:cNvSpPr>
          <p:nvPr/>
        </p:nvSpPr>
        <p:spPr bwMode="auto">
          <a:xfrm>
            <a:off x="4956870" y="3654574"/>
            <a:ext cx="231775" cy="7938"/>
          </a:xfrm>
          <a:custGeom>
            <a:avLst/>
            <a:gdLst/>
            <a:ahLst/>
            <a:cxnLst>
              <a:cxn ang="0">
                <a:pos x="0" y="2"/>
              </a:cxn>
              <a:cxn ang="0">
                <a:pos x="3" y="2"/>
              </a:cxn>
              <a:cxn ang="0">
                <a:pos x="9" y="2"/>
              </a:cxn>
              <a:cxn ang="0">
                <a:pos x="15" y="2"/>
              </a:cxn>
              <a:cxn ang="0">
                <a:pos x="21" y="2"/>
              </a:cxn>
              <a:cxn ang="0">
                <a:pos x="28" y="2"/>
              </a:cxn>
              <a:cxn ang="0">
                <a:pos x="34" y="1"/>
              </a:cxn>
              <a:cxn ang="0">
                <a:pos x="41" y="1"/>
              </a:cxn>
              <a:cxn ang="0">
                <a:pos x="48" y="1"/>
              </a:cxn>
              <a:cxn ang="0">
                <a:pos x="56" y="1"/>
              </a:cxn>
              <a:cxn ang="0">
                <a:pos x="63" y="0"/>
              </a:cxn>
              <a:cxn ang="0">
                <a:pos x="71" y="0"/>
              </a:cxn>
              <a:cxn ang="0">
                <a:pos x="72" y="0"/>
              </a:cxn>
            </a:cxnLst>
            <a:rect l="0" t="0" r="r" b="b"/>
            <a:pathLst>
              <a:path w="72" h="2">
                <a:moveTo>
                  <a:pt x="0" y="2"/>
                </a:moveTo>
                <a:lnTo>
                  <a:pt x="3" y="2"/>
                </a:lnTo>
                <a:lnTo>
                  <a:pt x="9" y="2"/>
                </a:lnTo>
                <a:lnTo>
                  <a:pt x="15" y="2"/>
                </a:lnTo>
                <a:lnTo>
                  <a:pt x="21" y="2"/>
                </a:lnTo>
                <a:lnTo>
                  <a:pt x="28" y="2"/>
                </a:lnTo>
                <a:lnTo>
                  <a:pt x="34" y="1"/>
                </a:lnTo>
                <a:lnTo>
                  <a:pt x="41" y="1"/>
                </a:lnTo>
                <a:lnTo>
                  <a:pt x="48" y="1"/>
                </a:lnTo>
                <a:lnTo>
                  <a:pt x="56" y="1"/>
                </a:lnTo>
                <a:lnTo>
                  <a:pt x="63" y="0"/>
                </a:lnTo>
                <a:lnTo>
                  <a:pt x="71" y="0"/>
                </a:lnTo>
                <a:lnTo>
                  <a:pt x="72" y="0"/>
                </a:lnTo>
              </a:path>
            </a:pathLst>
          </a:custGeom>
          <a:solidFill>
            <a:srgbClr val="AFFFFF"/>
          </a:solidFill>
          <a:ln w="26988">
            <a:solidFill>
              <a:schemeClr val="accent2"/>
            </a:solidFill>
            <a:prstDash val="solid"/>
            <a:round/>
            <a:headEnd/>
            <a:tailEnd/>
          </a:ln>
        </p:spPr>
        <p:txBody>
          <a:bodyPr/>
          <a:lstStyle/>
          <a:p>
            <a:endParaRPr lang="da-DK"/>
          </a:p>
        </p:txBody>
      </p:sp>
      <p:sp>
        <p:nvSpPr>
          <p:cNvPr id="37" name="Line 38"/>
          <p:cNvSpPr>
            <a:spLocks noChangeShapeType="1"/>
          </p:cNvSpPr>
          <p:nvPr/>
        </p:nvSpPr>
        <p:spPr bwMode="auto">
          <a:xfrm flipV="1">
            <a:off x="6358633" y="4456262"/>
            <a:ext cx="1588" cy="1030288"/>
          </a:xfrm>
          <a:prstGeom prst="line">
            <a:avLst/>
          </a:prstGeom>
          <a:solidFill>
            <a:srgbClr val="AFFFFF"/>
          </a:solidFill>
          <a:ln w="28575">
            <a:solidFill>
              <a:srgbClr val="007A87"/>
            </a:solidFill>
            <a:round/>
            <a:headEnd/>
            <a:tailEnd/>
          </a:ln>
        </p:spPr>
        <p:txBody>
          <a:bodyPr/>
          <a:lstStyle/>
          <a:p>
            <a:endParaRPr lang="da-DK"/>
          </a:p>
        </p:txBody>
      </p:sp>
      <p:sp>
        <p:nvSpPr>
          <p:cNvPr id="38" name="Freeform 39"/>
          <p:cNvSpPr>
            <a:spLocks/>
          </p:cNvSpPr>
          <p:nvPr/>
        </p:nvSpPr>
        <p:spPr bwMode="auto">
          <a:xfrm>
            <a:off x="6277670" y="4340374"/>
            <a:ext cx="139700" cy="131763"/>
          </a:xfrm>
          <a:custGeom>
            <a:avLst/>
            <a:gdLst/>
            <a:ahLst/>
            <a:cxnLst>
              <a:cxn ang="0">
                <a:pos x="0" y="78"/>
              </a:cxn>
              <a:cxn ang="0">
                <a:pos x="40" y="0"/>
              </a:cxn>
              <a:cxn ang="0">
                <a:pos x="82" y="78"/>
              </a:cxn>
              <a:cxn ang="0">
                <a:pos x="0" y="78"/>
              </a:cxn>
            </a:cxnLst>
            <a:rect l="0" t="0" r="r" b="b"/>
            <a:pathLst>
              <a:path w="82" h="78">
                <a:moveTo>
                  <a:pt x="0" y="78"/>
                </a:moveTo>
                <a:lnTo>
                  <a:pt x="40" y="0"/>
                </a:lnTo>
                <a:lnTo>
                  <a:pt x="82" y="78"/>
                </a:lnTo>
                <a:lnTo>
                  <a:pt x="0" y="78"/>
                </a:lnTo>
                <a:close/>
              </a:path>
            </a:pathLst>
          </a:custGeom>
          <a:noFill/>
          <a:ln w="9525">
            <a:noFill/>
            <a:round/>
            <a:headEnd/>
            <a:tailEnd/>
          </a:ln>
        </p:spPr>
        <p:txBody>
          <a:bodyPr/>
          <a:lstStyle/>
          <a:p>
            <a:endParaRPr lang="da-DK">
              <a:solidFill>
                <a:schemeClr val="accent6"/>
              </a:solidFill>
            </a:endParaRPr>
          </a:p>
        </p:txBody>
      </p:sp>
      <p:sp>
        <p:nvSpPr>
          <p:cNvPr id="39" name="Rectangle 40"/>
          <p:cNvSpPr>
            <a:spLocks noChangeArrowheads="1"/>
          </p:cNvSpPr>
          <p:nvPr/>
        </p:nvSpPr>
        <p:spPr bwMode="auto">
          <a:xfrm rot="16200000">
            <a:off x="6047003" y="4608890"/>
            <a:ext cx="99386" cy="215444"/>
          </a:xfrm>
          <a:prstGeom prst="rect">
            <a:avLst/>
          </a:prstGeom>
          <a:noFill/>
          <a:ln w="9525">
            <a:noFill/>
            <a:miter lim="800000"/>
            <a:headEnd/>
            <a:tailEnd/>
          </a:ln>
        </p:spPr>
        <p:txBody>
          <a:bodyPr wrap="none" lIns="0" tIns="0" rIns="0" bIns="0">
            <a:spAutoFit/>
          </a:bodyPr>
          <a:lstStyle/>
          <a:p>
            <a:r>
              <a:rPr lang="en-US" sz="1400">
                <a:solidFill>
                  <a:schemeClr val="accent6"/>
                </a:solidFill>
                <a:latin typeface="Arial" charset="0"/>
              </a:rPr>
              <a:t>h</a:t>
            </a:r>
          </a:p>
        </p:txBody>
      </p:sp>
      <p:sp>
        <p:nvSpPr>
          <p:cNvPr id="40" name="Rectangle 41"/>
          <p:cNvSpPr>
            <a:spLocks noChangeArrowheads="1"/>
          </p:cNvSpPr>
          <p:nvPr/>
        </p:nvSpPr>
        <p:spPr bwMode="auto">
          <a:xfrm rot="16200000">
            <a:off x="6204234" y="4499661"/>
            <a:ext cx="84960" cy="184666"/>
          </a:xfrm>
          <a:prstGeom prst="rect">
            <a:avLst/>
          </a:prstGeom>
          <a:noFill/>
          <a:ln w="9525">
            <a:noFill/>
            <a:miter lim="800000"/>
            <a:headEnd/>
            <a:tailEnd/>
          </a:ln>
        </p:spPr>
        <p:txBody>
          <a:bodyPr wrap="none" lIns="0" tIns="0" rIns="0" bIns="0">
            <a:spAutoFit/>
          </a:bodyPr>
          <a:lstStyle/>
          <a:p>
            <a:r>
              <a:rPr lang="en-US" sz="1200">
                <a:solidFill>
                  <a:schemeClr val="accent6"/>
                </a:solidFill>
                <a:latin typeface="Arial" charset="0"/>
              </a:rPr>
              <a:t>2</a:t>
            </a:r>
          </a:p>
        </p:txBody>
      </p:sp>
      <p:sp>
        <p:nvSpPr>
          <p:cNvPr id="41" name="Line 42"/>
          <p:cNvSpPr>
            <a:spLocks noChangeShapeType="1"/>
          </p:cNvSpPr>
          <p:nvPr/>
        </p:nvSpPr>
        <p:spPr bwMode="auto">
          <a:xfrm flipV="1">
            <a:off x="897633" y="3538687"/>
            <a:ext cx="1588" cy="1947863"/>
          </a:xfrm>
          <a:prstGeom prst="line">
            <a:avLst/>
          </a:prstGeom>
          <a:solidFill>
            <a:srgbClr val="AFFFFF"/>
          </a:solidFill>
          <a:ln w="28575">
            <a:solidFill>
              <a:schemeClr val="accent2"/>
            </a:solidFill>
            <a:round/>
            <a:headEnd/>
            <a:tailEnd/>
          </a:ln>
        </p:spPr>
        <p:txBody>
          <a:bodyPr/>
          <a:lstStyle/>
          <a:p>
            <a:endParaRPr lang="da-DK"/>
          </a:p>
        </p:txBody>
      </p:sp>
      <p:sp>
        <p:nvSpPr>
          <p:cNvPr id="42" name="Freeform 43"/>
          <p:cNvSpPr>
            <a:spLocks/>
          </p:cNvSpPr>
          <p:nvPr/>
        </p:nvSpPr>
        <p:spPr bwMode="auto">
          <a:xfrm>
            <a:off x="829370" y="3424387"/>
            <a:ext cx="138113" cy="130175"/>
          </a:xfrm>
          <a:custGeom>
            <a:avLst/>
            <a:gdLst/>
            <a:ahLst/>
            <a:cxnLst>
              <a:cxn ang="0">
                <a:pos x="0" y="78"/>
              </a:cxn>
              <a:cxn ang="0">
                <a:pos x="40" y="0"/>
              </a:cxn>
              <a:cxn ang="0">
                <a:pos x="82" y="78"/>
              </a:cxn>
              <a:cxn ang="0">
                <a:pos x="0" y="78"/>
              </a:cxn>
            </a:cxnLst>
            <a:rect l="0" t="0" r="r" b="b"/>
            <a:pathLst>
              <a:path w="82" h="78">
                <a:moveTo>
                  <a:pt x="0" y="78"/>
                </a:moveTo>
                <a:lnTo>
                  <a:pt x="40" y="0"/>
                </a:lnTo>
                <a:lnTo>
                  <a:pt x="82" y="78"/>
                </a:lnTo>
                <a:lnTo>
                  <a:pt x="0" y="78"/>
                </a:lnTo>
                <a:close/>
              </a:path>
            </a:pathLst>
          </a:custGeom>
          <a:solidFill>
            <a:srgbClr val="AFFFFF"/>
          </a:solidFill>
          <a:ln w="9525">
            <a:solidFill>
              <a:schemeClr val="accent2"/>
            </a:solidFill>
            <a:round/>
            <a:headEnd/>
            <a:tailEnd/>
          </a:ln>
        </p:spPr>
        <p:txBody>
          <a:bodyPr/>
          <a:lstStyle/>
          <a:p>
            <a:endParaRPr lang="da-DK"/>
          </a:p>
        </p:txBody>
      </p:sp>
      <p:sp>
        <p:nvSpPr>
          <p:cNvPr id="43" name="Rectangle 44"/>
          <p:cNvSpPr>
            <a:spLocks noChangeArrowheads="1"/>
          </p:cNvSpPr>
          <p:nvPr/>
        </p:nvSpPr>
        <p:spPr bwMode="auto">
          <a:xfrm rot="16200000">
            <a:off x="587442" y="4466015"/>
            <a:ext cx="129844" cy="215444"/>
          </a:xfrm>
          <a:prstGeom prst="rect">
            <a:avLst/>
          </a:prstGeom>
          <a:solidFill>
            <a:srgbClr val="AFFFFF"/>
          </a:solidFill>
          <a:ln w="9525">
            <a:noFill/>
            <a:miter lim="800000"/>
            <a:headEnd/>
            <a:tailEnd/>
          </a:ln>
        </p:spPr>
        <p:txBody>
          <a:bodyPr wrap="none" lIns="0" tIns="0" rIns="0" bIns="0">
            <a:spAutoFit/>
          </a:bodyPr>
          <a:lstStyle/>
          <a:p>
            <a:r>
              <a:rPr lang="en-US" sz="1400">
                <a:solidFill>
                  <a:schemeClr val="accent6"/>
                </a:solidFill>
                <a:latin typeface="Arial" charset="0"/>
              </a:rPr>
              <a:t>H</a:t>
            </a:r>
          </a:p>
        </p:txBody>
      </p:sp>
      <p:sp>
        <p:nvSpPr>
          <p:cNvPr id="44" name="Rectangle 45"/>
          <p:cNvSpPr>
            <a:spLocks noChangeArrowheads="1"/>
          </p:cNvSpPr>
          <p:nvPr/>
        </p:nvSpPr>
        <p:spPr bwMode="auto">
          <a:xfrm rot="16200000">
            <a:off x="637630" y="4280586"/>
            <a:ext cx="256480" cy="184666"/>
          </a:xfrm>
          <a:prstGeom prst="rect">
            <a:avLst/>
          </a:prstGeom>
          <a:solidFill>
            <a:srgbClr val="AFFFFF"/>
          </a:solidFill>
          <a:ln w="9525">
            <a:noFill/>
            <a:miter lim="800000"/>
            <a:headEnd/>
            <a:tailEnd/>
          </a:ln>
        </p:spPr>
        <p:txBody>
          <a:bodyPr wrap="none" lIns="0" tIns="0" rIns="0" bIns="0">
            <a:spAutoFit/>
          </a:bodyPr>
          <a:lstStyle/>
          <a:p>
            <a:r>
              <a:rPr lang="en-US" sz="1200">
                <a:solidFill>
                  <a:schemeClr val="accent6"/>
                </a:solidFill>
                <a:latin typeface="Arial" charset="0"/>
              </a:rPr>
              <a:t>U/S</a:t>
            </a:r>
          </a:p>
        </p:txBody>
      </p:sp>
      <p:sp>
        <p:nvSpPr>
          <p:cNvPr id="45" name="Line 46"/>
          <p:cNvSpPr>
            <a:spLocks noChangeShapeType="1"/>
          </p:cNvSpPr>
          <p:nvPr/>
        </p:nvSpPr>
        <p:spPr bwMode="auto">
          <a:xfrm flipV="1">
            <a:off x="5855408" y="3694266"/>
            <a:ext cx="1588" cy="1717675"/>
          </a:xfrm>
          <a:prstGeom prst="line">
            <a:avLst/>
          </a:prstGeom>
          <a:solidFill>
            <a:srgbClr val="AFFFFF"/>
          </a:solidFill>
          <a:ln w="28575">
            <a:solidFill>
              <a:srgbClr val="CC6600"/>
            </a:solidFill>
            <a:round/>
            <a:headEnd/>
            <a:tailEnd/>
          </a:ln>
        </p:spPr>
        <p:txBody>
          <a:bodyPr/>
          <a:lstStyle/>
          <a:p>
            <a:endParaRPr lang="da-DK"/>
          </a:p>
        </p:txBody>
      </p:sp>
      <p:sp>
        <p:nvSpPr>
          <p:cNvPr id="46" name="Freeform 47"/>
          <p:cNvSpPr>
            <a:spLocks/>
          </p:cNvSpPr>
          <p:nvPr/>
        </p:nvSpPr>
        <p:spPr bwMode="auto">
          <a:xfrm>
            <a:off x="5772845" y="3651399"/>
            <a:ext cx="139700" cy="133350"/>
          </a:xfrm>
          <a:custGeom>
            <a:avLst/>
            <a:gdLst/>
            <a:ahLst/>
            <a:cxnLst>
              <a:cxn ang="0">
                <a:pos x="0" y="79"/>
              </a:cxn>
              <a:cxn ang="0">
                <a:pos x="42" y="0"/>
              </a:cxn>
              <a:cxn ang="0">
                <a:pos x="82" y="79"/>
              </a:cxn>
              <a:cxn ang="0">
                <a:pos x="0" y="79"/>
              </a:cxn>
            </a:cxnLst>
            <a:rect l="0" t="0" r="r" b="b"/>
            <a:pathLst>
              <a:path w="82" h="79">
                <a:moveTo>
                  <a:pt x="0" y="79"/>
                </a:moveTo>
                <a:lnTo>
                  <a:pt x="42" y="0"/>
                </a:lnTo>
                <a:lnTo>
                  <a:pt x="82" y="79"/>
                </a:lnTo>
                <a:lnTo>
                  <a:pt x="0" y="79"/>
                </a:lnTo>
                <a:close/>
              </a:path>
            </a:pathLst>
          </a:custGeom>
          <a:solidFill>
            <a:srgbClr val="AFFFFF"/>
          </a:solidFill>
          <a:ln w="9525">
            <a:solidFill>
              <a:schemeClr val="accent2"/>
            </a:solidFill>
            <a:round/>
            <a:headEnd/>
            <a:tailEnd/>
          </a:ln>
        </p:spPr>
        <p:txBody>
          <a:bodyPr/>
          <a:lstStyle/>
          <a:p>
            <a:endParaRPr lang="da-DK"/>
          </a:p>
        </p:txBody>
      </p:sp>
      <p:sp>
        <p:nvSpPr>
          <p:cNvPr id="47" name="Rectangle 48"/>
          <p:cNvSpPr>
            <a:spLocks noChangeArrowheads="1"/>
          </p:cNvSpPr>
          <p:nvPr/>
        </p:nvSpPr>
        <p:spPr bwMode="auto">
          <a:xfrm rot="16200000">
            <a:off x="5537267" y="4585078"/>
            <a:ext cx="129844" cy="215444"/>
          </a:xfrm>
          <a:prstGeom prst="rect">
            <a:avLst/>
          </a:prstGeom>
          <a:noFill/>
          <a:ln w="9525">
            <a:noFill/>
            <a:miter lim="800000"/>
            <a:headEnd/>
            <a:tailEnd/>
          </a:ln>
        </p:spPr>
        <p:txBody>
          <a:bodyPr wrap="none" lIns="0" tIns="0" rIns="0" bIns="0">
            <a:spAutoFit/>
          </a:bodyPr>
          <a:lstStyle/>
          <a:p>
            <a:r>
              <a:rPr lang="en-US" sz="1400">
                <a:solidFill>
                  <a:schemeClr val="accent6"/>
                </a:solidFill>
                <a:latin typeface="Arial" charset="0"/>
              </a:rPr>
              <a:t>H</a:t>
            </a:r>
          </a:p>
        </p:txBody>
      </p:sp>
      <p:sp>
        <p:nvSpPr>
          <p:cNvPr id="48" name="Rectangle 49"/>
          <p:cNvSpPr>
            <a:spLocks noChangeArrowheads="1"/>
          </p:cNvSpPr>
          <p:nvPr/>
        </p:nvSpPr>
        <p:spPr bwMode="auto">
          <a:xfrm rot="16200000">
            <a:off x="5628730" y="4374248"/>
            <a:ext cx="256480" cy="184666"/>
          </a:xfrm>
          <a:prstGeom prst="rect">
            <a:avLst/>
          </a:prstGeom>
          <a:noFill/>
          <a:ln w="9525">
            <a:noFill/>
            <a:miter lim="800000"/>
            <a:headEnd/>
            <a:tailEnd/>
          </a:ln>
        </p:spPr>
        <p:txBody>
          <a:bodyPr wrap="none" lIns="0" tIns="0" rIns="0" bIns="0">
            <a:spAutoFit/>
          </a:bodyPr>
          <a:lstStyle/>
          <a:p>
            <a:r>
              <a:rPr lang="en-US" sz="1200" dirty="0">
                <a:solidFill>
                  <a:schemeClr val="accent6"/>
                </a:solidFill>
                <a:latin typeface="Arial" charset="0"/>
              </a:rPr>
              <a:t>D/S</a:t>
            </a:r>
          </a:p>
        </p:txBody>
      </p:sp>
      <p:graphicFrame>
        <p:nvGraphicFramePr>
          <p:cNvPr id="49" name="Object 50"/>
          <p:cNvGraphicFramePr>
            <a:graphicFrameLocks noChangeAspect="1"/>
          </p:cNvGraphicFramePr>
          <p:nvPr>
            <p:extLst>
              <p:ext uri="{D42A27DB-BD31-4B8C-83A1-F6EECF244321}">
                <p14:modId xmlns:p14="http://schemas.microsoft.com/office/powerpoint/2010/main" val="41666708"/>
              </p:ext>
            </p:extLst>
          </p:nvPr>
        </p:nvGraphicFramePr>
        <p:xfrm>
          <a:off x="4783838" y="5265902"/>
          <a:ext cx="3610003" cy="962380"/>
        </p:xfrm>
        <a:graphic>
          <a:graphicData uri="http://schemas.openxmlformats.org/presentationml/2006/ole">
            <mc:AlternateContent xmlns:mc="http://schemas.openxmlformats.org/markup-compatibility/2006">
              <mc:Choice xmlns:v="urn:schemas-microsoft-com:vml" Requires="v">
                <p:oleObj spid="_x0000_s96306" name="Equation" r:id="rId3" imgW="1803240" imgH="482400" progId="Equation.3">
                  <p:embed/>
                </p:oleObj>
              </mc:Choice>
              <mc:Fallback>
                <p:oleObj name="Equation" r:id="rId3" imgW="180324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838" y="5265902"/>
                        <a:ext cx="3610003" cy="962380"/>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50" name="Object 51"/>
          <p:cNvGraphicFramePr>
            <a:graphicFrameLocks noChangeAspect="1"/>
          </p:cNvGraphicFramePr>
          <p:nvPr>
            <p:extLst>
              <p:ext uri="{D42A27DB-BD31-4B8C-83A1-F6EECF244321}">
                <p14:modId xmlns:p14="http://schemas.microsoft.com/office/powerpoint/2010/main" val="4178619580"/>
              </p:ext>
            </p:extLst>
          </p:nvPr>
        </p:nvGraphicFramePr>
        <p:xfrm>
          <a:off x="5212466" y="2765572"/>
          <a:ext cx="2941663" cy="459675"/>
        </p:xfrm>
        <a:graphic>
          <a:graphicData uri="http://schemas.openxmlformats.org/presentationml/2006/ole">
            <mc:AlternateContent xmlns:mc="http://schemas.openxmlformats.org/markup-compatibility/2006">
              <mc:Choice xmlns:v="urn:schemas-microsoft-com:vml" Requires="v">
                <p:oleObj spid="_x0000_s96307" name="Equation" r:id="rId5" imgW="1371600" imgH="177480" progId="Equation.3">
                  <p:embed/>
                </p:oleObj>
              </mc:Choice>
              <mc:Fallback>
                <p:oleObj name="Equation" r:id="rId5" imgW="13716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466" y="2765572"/>
                        <a:ext cx="2941663" cy="459675"/>
                      </a:xfrm>
                      <a:prstGeom prst="rect">
                        <a:avLst/>
                      </a:prstGeom>
                      <a:solidFill>
                        <a:schemeClr val="accent1"/>
                      </a:solidFill>
                      <a:ln w="9525">
                        <a:solidFill>
                          <a:schemeClr val="tx2"/>
                        </a:solidFill>
                        <a:miter lim="800000"/>
                        <a:headEnd/>
                        <a:tailEnd/>
                      </a:ln>
                    </p:spPr>
                  </p:pic>
                </p:oleObj>
              </mc:Fallback>
            </mc:AlternateContent>
          </a:graphicData>
        </a:graphic>
      </p:graphicFrame>
      <p:sp>
        <p:nvSpPr>
          <p:cNvPr id="51" name="Footer Placeholder 5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80172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Loss Coefficient, </a:t>
            </a:r>
            <a:r>
              <a:rPr lang="en-US" dirty="0">
                <a:solidFill>
                  <a:srgbClr val="FFFFFF"/>
                </a:solidFill>
                <a:sym typeface="Symbol" pitchFamily="18" charset="2"/>
              </a:rPr>
              <a:t></a:t>
            </a:r>
            <a:endParaRPr lang="en-US" dirty="0">
              <a:solidFill>
                <a:srgbClr val="FFFFFF"/>
              </a:solidFill>
            </a:endParaRPr>
          </a:p>
          <a:p>
            <a:pPr marL="0" indent="0">
              <a:buNone/>
            </a:pPr>
            <a:endParaRPr lang="en-GB" dirty="0"/>
          </a:p>
        </p:txBody>
      </p:sp>
      <p:sp>
        <p:nvSpPr>
          <p:cNvPr id="4" name="Text Box 4"/>
          <p:cNvSpPr txBox="1">
            <a:spLocks noChangeArrowheads="1"/>
          </p:cNvSpPr>
          <p:nvPr/>
        </p:nvSpPr>
        <p:spPr bwMode="auto">
          <a:xfrm>
            <a:off x="323528" y="1916832"/>
            <a:ext cx="5689600" cy="40011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dirty="0" smtClean="0">
                <a:solidFill>
                  <a:srgbClr val="FFFFFF"/>
                </a:solidFill>
                <a:latin typeface="Arial"/>
              </a:rPr>
              <a:t>Contributions from Inflow and Outflow</a:t>
            </a:r>
            <a:endParaRPr lang="en-GB" i="1" dirty="0">
              <a:solidFill>
                <a:srgbClr val="FFFFFF"/>
              </a:solidFill>
              <a:latin typeface="Arial"/>
            </a:endParaRPr>
          </a:p>
        </p:txBody>
      </p:sp>
      <p:graphicFrame>
        <p:nvGraphicFramePr>
          <p:cNvPr id="5" name="Object 5"/>
          <p:cNvGraphicFramePr>
            <a:graphicFrameLocks noChangeAspect="1"/>
          </p:cNvGraphicFramePr>
          <p:nvPr>
            <p:extLst>
              <p:ext uri="{D42A27DB-BD31-4B8C-83A1-F6EECF244321}">
                <p14:modId xmlns:p14="http://schemas.microsoft.com/office/powerpoint/2010/main" val="1984441845"/>
              </p:ext>
            </p:extLst>
          </p:nvPr>
        </p:nvGraphicFramePr>
        <p:xfrm>
          <a:off x="398140" y="2324820"/>
          <a:ext cx="5384800" cy="2689225"/>
        </p:xfrm>
        <a:graphic>
          <a:graphicData uri="http://schemas.openxmlformats.org/presentationml/2006/ole">
            <mc:AlternateContent xmlns:mc="http://schemas.openxmlformats.org/markup-compatibility/2006">
              <mc:Choice xmlns:v="urn:schemas-microsoft-com:vml" Requires="v">
                <p:oleObj spid="_x0000_s97328" name="VISIO" r:id="rId3" imgW="7453440" imgH="3722760" progId="">
                  <p:embed/>
                </p:oleObj>
              </mc:Choice>
              <mc:Fallback>
                <p:oleObj name="VISIO" r:id="rId3" imgW="7453440" imgH="37227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0" y="2324820"/>
                        <a:ext cx="5384800" cy="2689225"/>
                      </a:xfrm>
                      <a:prstGeom prst="rect">
                        <a:avLst/>
                      </a:prstGeom>
                      <a:solidFill>
                        <a:schemeClr val="bg2"/>
                      </a:solidFill>
                      <a:ln>
                        <a:noFill/>
                      </a:ln>
                      <a:effectLs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184956958"/>
              </p:ext>
            </p:extLst>
          </p:nvPr>
        </p:nvGraphicFramePr>
        <p:xfrm>
          <a:off x="4920933" y="4523517"/>
          <a:ext cx="3550873" cy="1255698"/>
        </p:xfrm>
        <a:graphic>
          <a:graphicData uri="http://schemas.openxmlformats.org/presentationml/2006/ole">
            <mc:AlternateContent xmlns:mc="http://schemas.openxmlformats.org/markup-compatibility/2006">
              <mc:Choice xmlns:v="urn:schemas-microsoft-com:vml" Requires="v">
                <p:oleObj spid="_x0000_s97329" name="Equation" r:id="rId5" imgW="2082600" imgH="736560" progId="Equation.3">
                  <p:embed/>
                </p:oleObj>
              </mc:Choice>
              <mc:Fallback>
                <p:oleObj name="Equation" r:id="rId5" imgW="2082600" imgH="736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0933" y="4523517"/>
                        <a:ext cx="3550873" cy="1255698"/>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7" name="Text Box 7"/>
          <p:cNvSpPr txBox="1">
            <a:spLocks noChangeArrowheads="1"/>
          </p:cNvSpPr>
          <p:nvPr/>
        </p:nvSpPr>
        <p:spPr bwMode="auto">
          <a:xfrm>
            <a:off x="405408" y="5373216"/>
            <a:ext cx="2438400" cy="779462"/>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chemeClr val="accent1"/>
                </a:solidFill>
                <a:latin typeface="Arial"/>
              </a:rPr>
              <a:t>Note:</a:t>
            </a:r>
          </a:p>
          <a:p>
            <a:pPr defTabSz="762000" eaLnBrk="0" hangingPunct="0">
              <a:spcBef>
                <a:spcPct val="50000"/>
              </a:spcBef>
            </a:pPr>
            <a:r>
              <a:rPr lang="en-GB" sz="1800" smtClean="0">
                <a:solidFill>
                  <a:schemeClr val="accent1"/>
                </a:solidFill>
                <a:latin typeface="Arial"/>
              </a:rPr>
              <a:t>A</a:t>
            </a:r>
            <a:r>
              <a:rPr lang="en-GB" sz="1800" baseline="-25000" smtClean="0">
                <a:solidFill>
                  <a:schemeClr val="accent1"/>
                </a:solidFill>
                <a:latin typeface="Arial"/>
              </a:rPr>
              <a:t>s</a:t>
            </a:r>
            <a:r>
              <a:rPr lang="en-GB" sz="1800" smtClean="0">
                <a:solidFill>
                  <a:schemeClr val="accent1"/>
                </a:solidFill>
                <a:latin typeface="Arial"/>
              </a:rPr>
              <a:t> &lt; A</a:t>
            </a:r>
            <a:r>
              <a:rPr lang="en-GB" sz="1800" baseline="-25000" smtClean="0">
                <a:solidFill>
                  <a:schemeClr val="accent1"/>
                </a:solidFill>
                <a:latin typeface="Arial"/>
              </a:rPr>
              <a:t>1</a:t>
            </a:r>
            <a:r>
              <a:rPr lang="en-GB" sz="1800" smtClean="0">
                <a:solidFill>
                  <a:schemeClr val="accent1"/>
                </a:solidFill>
                <a:latin typeface="Arial"/>
              </a:rPr>
              <a:t> and A</a:t>
            </a:r>
            <a:r>
              <a:rPr lang="en-GB" sz="1800" baseline="-25000" smtClean="0">
                <a:solidFill>
                  <a:schemeClr val="accent1"/>
                </a:solidFill>
                <a:latin typeface="Arial"/>
              </a:rPr>
              <a:t>2</a:t>
            </a:r>
            <a:endParaRPr lang="en-GB" sz="1800" baseline="-25000" dirty="0">
              <a:solidFill>
                <a:schemeClr val="accent1"/>
              </a:solidFill>
              <a:latin typeface="Arial"/>
            </a:endParaRPr>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108233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Coupled set of Equations</a:t>
            </a:r>
          </a:p>
          <a:p>
            <a:pPr marL="0" indent="0">
              <a:buNone/>
            </a:pPr>
            <a:endParaRPr lang="en-GB" dirty="0"/>
          </a:p>
        </p:txBody>
      </p:sp>
      <p:graphicFrame>
        <p:nvGraphicFramePr>
          <p:cNvPr id="15" name="Object 21"/>
          <p:cNvGraphicFramePr>
            <a:graphicFrameLocks noChangeAspect="1"/>
          </p:cNvGraphicFramePr>
          <p:nvPr>
            <p:extLst>
              <p:ext uri="{D42A27DB-BD31-4B8C-83A1-F6EECF244321}">
                <p14:modId xmlns:p14="http://schemas.microsoft.com/office/powerpoint/2010/main" val="1175549794"/>
              </p:ext>
            </p:extLst>
          </p:nvPr>
        </p:nvGraphicFramePr>
        <p:xfrm>
          <a:off x="755576" y="2786058"/>
          <a:ext cx="5257800" cy="2625725"/>
        </p:xfrm>
        <a:graphic>
          <a:graphicData uri="http://schemas.openxmlformats.org/presentationml/2006/ole">
            <mc:AlternateContent xmlns:mc="http://schemas.openxmlformats.org/markup-compatibility/2006">
              <mc:Choice xmlns:v="urn:schemas-microsoft-com:vml" Requires="v">
                <p:oleObj spid="_x0000_s98372" name="VISIO" r:id="rId3" imgW="7453440" imgH="3722760" progId="">
                  <p:embed/>
                </p:oleObj>
              </mc:Choice>
              <mc:Fallback>
                <p:oleObj name="VISIO" r:id="rId3" imgW="7453440" imgH="37227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786058"/>
                        <a:ext cx="5257800" cy="2625725"/>
                      </a:xfrm>
                      <a:prstGeom prst="rect">
                        <a:avLst/>
                      </a:prstGeom>
                      <a:solidFill>
                        <a:schemeClr val="bg2"/>
                      </a:solidFill>
                      <a:ln>
                        <a:noFill/>
                      </a:ln>
                      <a:effectLs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640912991"/>
              </p:ext>
            </p:extLst>
          </p:nvPr>
        </p:nvGraphicFramePr>
        <p:xfrm>
          <a:off x="898452" y="1714488"/>
          <a:ext cx="4252913" cy="914400"/>
        </p:xfrm>
        <a:graphic>
          <a:graphicData uri="http://schemas.openxmlformats.org/presentationml/2006/ole">
            <mc:AlternateContent xmlns:mc="http://schemas.openxmlformats.org/markup-compatibility/2006">
              <mc:Choice xmlns:v="urn:schemas-microsoft-com:vml" Requires="v">
                <p:oleObj spid="_x0000_s98373" name="Equation" r:id="rId5" imgW="1803240" imgH="482400" progId="Equation.3">
                  <p:embed/>
                </p:oleObj>
              </mc:Choice>
              <mc:Fallback>
                <p:oleObj name="Equation" r:id="rId5" imgW="180324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452" y="1714488"/>
                        <a:ext cx="4252913" cy="9144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17" name="Text Box 8"/>
          <p:cNvSpPr txBox="1">
            <a:spLocks noChangeArrowheads="1"/>
          </p:cNvSpPr>
          <p:nvPr/>
        </p:nvSpPr>
        <p:spPr bwMode="auto">
          <a:xfrm>
            <a:off x="5295205" y="1979330"/>
            <a:ext cx="2081019" cy="400110"/>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a:solidFill>
                  <a:srgbClr val="FFFFFF"/>
                </a:solidFill>
                <a:latin typeface="Arial" charset="0"/>
              </a:rPr>
              <a:t>Full Energy loss </a:t>
            </a:r>
          </a:p>
        </p:txBody>
      </p:sp>
      <p:graphicFrame>
        <p:nvGraphicFramePr>
          <p:cNvPr id="18" name="Object 16"/>
          <p:cNvGraphicFramePr>
            <a:graphicFrameLocks noChangeAspect="1"/>
          </p:cNvGraphicFramePr>
          <p:nvPr>
            <p:extLst>
              <p:ext uri="{D42A27DB-BD31-4B8C-83A1-F6EECF244321}">
                <p14:modId xmlns:p14="http://schemas.microsoft.com/office/powerpoint/2010/main" val="4115813461"/>
              </p:ext>
            </p:extLst>
          </p:nvPr>
        </p:nvGraphicFramePr>
        <p:xfrm>
          <a:off x="1098504" y="5562600"/>
          <a:ext cx="4313238" cy="914400"/>
        </p:xfrm>
        <a:graphic>
          <a:graphicData uri="http://schemas.openxmlformats.org/presentationml/2006/ole">
            <mc:AlternateContent xmlns:mc="http://schemas.openxmlformats.org/markup-compatibility/2006">
              <mc:Choice xmlns:v="urn:schemas-microsoft-com:vml" Requires="v">
                <p:oleObj spid="_x0000_s98374" name="Equation" r:id="rId7" imgW="1828800" imgH="482400" progId="Equation.3">
                  <p:embed/>
                </p:oleObj>
              </mc:Choice>
              <mc:Fallback>
                <p:oleObj name="Equation" r:id="rId7" imgW="182880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04" y="5562600"/>
                        <a:ext cx="4313238" cy="9144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19" name="Text Box 17"/>
          <p:cNvSpPr txBox="1">
            <a:spLocks noChangeArrowheads="1"/>
          </p:cNvSpPr>
          <p:nvPr/>
        </p:nvSpPr>
        <p:spPr bwMode="auto">
          <a:xfrm>
            <a:off x="5692080" y="5673442"/>
            <a:ext cx="3048000" cy="707886"/>
          </a:xfrm>
          <a:prstGeom prst="rect">
            <a:avLst/>
          </a:prstGeom>
          <a:noFill/>
          <a:ln w="12700">
            <a:noFill/>
            <a:miter lim="800000"/>
            <a:headEnd type="none" w="sm" len="sm"/>
            <a:tailEnd type="none" w="sm" len="sm"/>
          </a:ln>
          <a:effectLst/>
        </p:spPr>
        <p:txBody>
          <a:bodyPr>
            <a:spAutoFit/>
          </a:bodyPr>
          <a:lstStyle/>
          <a:p>
            <a:pPr defTabSz="762000" eaLnBrk="0" hangingPunct="0"/>
            <a:r>
              <a:rPr lang="en-GB">
                <a:solidFill>
                  <a:srgbClr val="FFFFFF"/>
                </a:solidFill>
                <a:latin typeface="Arial" charset="0"/>
              </a:rPr>
              <a:t>Energy loss from upstream to structure </a:t>
            </a:r>
          </a:p>
        </p:txBody>
      </p:sp>
      <p:sp>
        <p:nvSpPr>
          <p:cNvPr id="20" name="Text Box 18"/>
          <p:cNvSpPr txBox="1">
            <a:spLocks noChangeArrowheads="1"/>
          </p:cNvSpPr>
          <p:nvPr/>
        </p:nvSpPr>
        <p:spPr bwMode="auto">
          <a:xfrm>
            <a:off x="6285805" y="3198530"/>
            <a:ext cx="2606675" cy="707886"/>
          </a:xfrm>
          <a:prstGeom prst="rect">
            <a:avLst/>
          </a:prstGeom>
          <a:noFill/>
          <a:ln w="12700">
            <a:noFill/>
            <a:miter lim="800000"/>
            <a:headEnd type="none" w="sm" len="sm"/>
            <a:tailEnd type="none" w="sm" len="sm"/>
          </a:ln>
          <a:effectLst/>
        </p:spPr>
        <p:txBody>
          <a:bodyPr>
            <a:spAutoFit/>
          </a:bodyPr>
          <a:lstStyle/>
          <a:p>
            <a:pPr defTabSz="762000" eaLnBrk="0" hangingPunct="0"/>
            <a:r>
              <a:rPr lang="en-GB">
                <a:solidFill>
                  <a:srgbClr val="FFFFFF"/>
                </a:solidFill>
                <a:latin typeface="Arial" charset="0"/>
              </a:rPr>
              <a:t>Solve with respect to </a:t>
            </a:r>
            <a:r>
              <a:rPr lang="en-GB" i="1">
                <a:solidFill>
                  <a:srgbClr val="FFFFFF"/>
                </a:solidFill>
                <a:latin typeface="Arial" charset="0"/>
              </a:rPr>
              <a:t>Q</a:t>
            </a:r>
            <a:r>
              <a:rPr lang="en-GB">
                <a:solidFill>
                  <a:srgbClr val="FFFFFF"/>
                </a:solidFill>
                <a:latin typeface="Arial" charset="0"/>
              </a:rPr>
              <a:t> and </a:t>
            </a:r>
            <a:r>
              <a:rPr lang="en-GB" i="1">
                <a:solidFill>
                  <a:srgbClr val="FFFFFF"/>
                </a:solidFill>
                <a:latin typeface="Arial" charset="0"/>
              </a:rPr>
              <a:t>h</a:t>
            </a:r>
            <a:r>
              <a:rPr lang="en-GB" i="1" baseline="-25000">
                <a:solidFill>
                  <a:srgbClr val="FFFFFF"/>
                </a:solidFill>
                <a:latin typeface="Arial" charset="0"/>
              </a:rPr>
              <a:t>s</a:t>
            </a:r>
            <a:endParaRPr lang="en-GB">
              <a:solidFill>
                <a:srgbClr val="FFFFFF"/>
              </a:solidFill>
              <a:latin typeface="Arial" charset="0"/>
            </a:endParaRPr>
          </a:p>
        </p:txBody>
      </p:sp>
      <p:sp>
        <p:nvSpPr>
          <p:cNvPr id="21" name="Line 10"/>
          <p:cNvSpPr>
            <a:spLocks noChangeShapeType="1"/>
          </p:cNvSpPr>
          <p:nvPr/>
        </p:nvSpPr>
        <p:spPr bwMode="auto">
          <a:xfrm flipH="1" flipV="1">
            <a:off x="1479504" y="4038600"/>
            <a:ext cx="304800" cy="1676400"/>
          </a:xfrm>
          <a:prstGeom prst="line">
            <a:avLst/>
          </a:prstGeom>
          <a:noFill/>
          <a:ln w="25400">
            <a:solidFill>
              <a:schemeClr val="accent2"/>
            </a:solidFill>
            <a:round/>
            <a:headEnd type="none" w="sm" len="sm"/>
            <a:tailEnd type="triangle" w="sm" len="sm"/>
          </a:ln>
          <a:effectLst/>
        </p:spPr>
        <p:txBody>
          <a:bodyPr wrap="none" anchor="ctr"/>
          <a:lstStyle/>
          <a:p>
            <a:endParaRPr lang="da-DK"/>
          </a:p>
        </p:txBody>
      </p:sp>
      <p:sp>
        <p:nvSpPr>
          <p:cNvPr id="22" name="Line 11"/>
          <p:cNvSpPr>
            <a:spLocks noChangeShapeType="1"/>
          </p:cNvSpPr>
          <p:nvPr/>
        </p:nvSpPr>
        <p:spPr bwMode="auto">
          <a:xfrm flipH="1" flipV="1">
            <a:off x="3384504" y="3810000"/>
            <a:ext cx="152400" cy="1905000"/>
          </a:xfrm>
          <a:prstGeom prst="line">
            <a:avLst/>
          </a:prstGeom>
          <a:noFill/>
          <a:ln w="25400">
            <a:solidFill>
              <a:schemeClr val="accent2"/>
            </a:solidFill>
            <a:round/>
            <a:headEnd type="none" w="sm" len="sm"/>
            <a:tailEnd type="triangle" w="sm" len="sm"/>
          </a:ln>
          <a:effectLst/>
        </p:spPr>
        <p:txBody>
          <a:bodyPr wrap="none" anchor="ctr"/>
          <a:lstStyle/>
          <a:p>
            <a:endParaRPr lang="da-DK"/>
          </a:p>
        </p:txBody>
      </p:sp>
      <p:grpSp>
        <p:nvGrpSpPr>
          <p:cNvPr id="23" name="Group 12"/>
          <p:cNvGrpSpPr>
            <a:grpSpLocks/>
          </p:cNvGrpSpPr>
          <p:nvPr/>
        </p:nvGrpSpPr>
        <p:grpSpPr bwMode="auto">
          <a:xfrm>
            <a:off x="1469956" y="2428868"/>
            <a:ext cx="3886200" cy="1219200"/>
            <a:chOff x="816" y="1584"/>
            <a:chExt cx="2448" cy="768"/>
          </a:xfrm>
        </p:grpSpPr>
        <p:sp>
          <p:nvSpPr>
            <p:cNvPr id="24" name="Line 13"/>
            <p:cNvSpPr>
              <a:spLocks noChangeShapeType="1"/>
            </p:cNvSpPr>
            <p:nvPr/>
          </p:nvSpPr>
          <p:spPr bwMode="auto">
            <a:xfrm flipH="1">
              <a:off x="816" y="1584"/>
              <a:ext cx="48" cy="768"/>
            </a:xfrm>
            <a:prstGeom prst="line">
              <a:avLst/>
            </a:prstGeom>
            <a:noFill/>
            <a:ln w="25400">
              <a:solidFill>
                <a:schemeClr val="accent2"/>
              </a:solidFill>
              <a:round/>
              <a:headEnd type="none" w="sm" len="sm"/>
              <a:tailEnd type="triangle" w="sm" len="sm"/>
            </a:ln>
            <a:effectLst/>
          </p:spPr>
          <p:txBody>
            <a:bodyPr wrap="none" anchor="ctr"/>
            <a:lstStyle/>
            <a:p>
              <a:endParaRPr lang="da-DK"/>
            </a:p>
          </p:txBody>
        </p:sp>
        <p:sp>
          <p:nvSpPr>
            <p:cNvPr id="25" name="Line 14"/>
            <p:cNvSpPr>
              <a:spLocks noChangeShapeType="1"/>
            </p:cNvSpPr>
            <p:nvPr/>
          </p:nvSpPr>
          <p:spPr bwMode="auto">
            <a:xfrm>
              <a:off x="1920" y="1584"/>
              <a:ext cx="1344" cy="672"/>
            </a:xfrm>
            <a:prstGeom prst="line">
              <a:avLst/>
            </a:prstGeom>
            <a:noFill/>
            <a:ln w="25400">
              <a:solidFill>
                <a:schemeClr val="accent2"/>
              </a:solidFill>
              <a:round/>
              <a:headEnd type="none" w="sm" len="sm"/>
              <a:tailEnd type="triangle" w="sm" len="sm"/>
            </a:ln>
            <a:effectLst/>
          </p:spPr>
          <p:txBody>
            <a:bodyPr wrap="none" anchor="ctr"/>
            <a:lstStyle/>
            <a:p>
              <a:endParaRPr lang="da-DK"/>
            </a:p>
          </p:txBody>
        </p:sp>
      </p:gr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10823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Total Head Loss</a:t>
            </a:r>
          </a:p>
          <a:p>
            <a:pPr marL="0" indent="0">
              <a:buNone/>
            </a:pPr>
            <a:endParaRPr lang="en-GB" dirty="0"/>
          </a:p>
        </p:txBody>
      </p:sp>
      <p:pic>
        <p:nvPicPr>
          <p:cNvPr id="4" name="Picture 2"/>
          <p:cNvPicPr>
            <a:picLocks noChangeAspect="1" noChangeArrowheads="1"/>
          </p:cNvPicPr>
          <p:nvPr/>
        </p:nvPicPr>
        <p:blipFill>
          <a:blip r:embed="rId2"/>
          <a:srcRect/>
          <a:stretch>
            <a:fillRect/>
          </a:stretch>
        </p:blipFill>
        <p:spPr bwMode="auto">
          <a:xfrm>
            <a:off x="2665487" y="3547641"/>
            <a:ext cx="5722937" cy="2001838"/>
          </a:xfrm>
          <a:prstGeom prst="rect">
            <a:avLst/>
          </a:prstGeom>
          <a:noFill/>
          <a:ln w="9525">
            <a:noFill/>
            <a:miter lim="800000"/>
            <a:headEnd/>
            <a:tailEnd/>
          </a:ln>
          <a:effectLst/>
        </p:spPr>
      </p:pic>
      <p:sp>
        <p:nvSpPr>
          <p:cNvPr id="5" name="Text Box 5"/>
          <p:cNvSpPr txBox="1">
            <a:spLocks noChangeArrowheads="1"/>
          </p:cNvSpPr>
          <p:nvPr/>
        </p:nvSpPr>
        <p:spPr bwMode="auto">
          <a:xfrm>
            <a:off x="246137" y="1772816"/>
            <a:ext cx="5689600" cy="1739900"/>
          </a:xfrm>
          <a:prstGeom prst="rect">
            <a:avLst/>
          </a:prstGeom>
          <a:noFill/>
          <a:ln w="12700">
            <a:noFill/>
            <a:miter lim="800000"/>
            <a:headEnd type="none" w="sm" len="sm"/>
            <a:tailEnd type="none" w="sm" len="sm"/>
          </a:ln>
          <a:effectLst/>
        </p:spPr>
        <p:txBody>
          <a:bodyPr>
            <a:spAutoFit/>
          </a:bodyPr>
          <a:lstStyle/>
          <a:p>
            <a:pPr defTabSz="762000"/>
            <a:r>
              <a:rPr lang="en-GB" sz="1800" smtClean="0">
                <a:solidFill>
                  <a:srgbClr val="FFFFFF"/>
                </a:solidFill>
                <a:latin typeface="Arial"/>
              </a:rPr>
              <a:t>Contributions from:</a:t>
            </a:r>
          </a:p>
          <a:p>
            <a:pPr defTabSz="762000"/>
            <a:endParaRPr lang="en-GB" sz="1800" smtClean="0">
              <a:solidFill>
                <a:srgbClr val="FFFFFF"/>
              </a:solidFill>
              <a:latin typeface="Arial"/>
            </a:endParaRPr>
          </a:p>
          <a:p>
            <a:pPr defTabSz="762000">
              <a:buFontTx/>
              <a:buChar char="•"/>
            </a:pPr>
            <a:r>
              <a:rPr lang="en-GB" sz="1800" smtClean="0">
                <a:solidFill>
                  <a:srgbClr val="FFFFFF"/>
                </a:solidFill>
                <a:latin typeface="Arial"/>
              </a:rPr>
              <a:t> outflow</a:t>
            </a:r>
          </a:p>
          <a:p>
            <a:pPr defTabSz="762000">
              <a:buFontTx/>
              <a:buChar char="•"/>
            </a:pPr>
            <a:r>
              <a:rPr lang="en-GB" sz="1800" smtClean="0">
                <a:solidFill>
                  <a:srgbClr val="FFFFFF"/>
                </a:solidFill>
                <a:latin typeface="Arial"/>
              </a:rPr>
              <a:t> bend (for culverts)</a:t>
            </a:r>
          </a:p>
          <a:p>
            <a:pPr defTabSz="762000">
              <a:buFontTx/>
              <a:buChar char="•"/>
            </a:pPr>
            <a:r>
              <a:rPr lang="en-GB" sz="1800" smtClean="0">
                <a:solidFill>
                  <a:srgbClr val="FFFFFF"/>
                </a:solidFill>
                <a:latin typeface="Arial"/>
              </a:rPr>
              <a:t> friction (for culverts)</a:t>
            </a:r>
          </a:p>
          <a:p>
            <a:pPr defTabSz="762000">
              <a:buFontTx/>
              <a:buChar char="•"/>
            </a:pPr>
            <a:r>
              <a:rPr lang="en-GB" sz="1800" smtClean="0">
                <a:solidFill>
                  <a:srgbClr val="FFFFFF"/>
                </a:solidFill>
                <a:latin typeface="Arial"/>
              </a:rPr>
              <a:t> inflow</a:t>
            </a:r>
            <a:endParaRPr lang="en-GB" sz="1800">
              <a:solidFill>
                <a:srgbClr val="FFFFFF"/>
              </a:solidFill>
              <a:latin typeface="Arial"/>
            </a:endParaRPr>
          </a:p>
        </p:txBody>
      </p:sp>
      <p:sp>
        <p:nvSpPr>
          <p:cNvPr id="6" name="Text Box 6"/>
          <p:cNvSpPr txBox="1">
            <a:spLocks noChangeArrowheads="1"/>
          </p:cNvSpPr>
          <p:nvPr/>
        </p:nvSpPr>
        <p:spPr bwMode="auto">
          <a:xfrm>
            <a:off x="362024" y="5674022"/>
            <a:ext cx="4152900" cy="6413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chemeClr val="accent1"/>
                </a:solidFill>
                <a:latin typeface="Arial"/>
              </a:rPr>
              <a:t>Note: Subject to </a:t>
            </a:r>
            <a:r>
              <a:rPr lang="en-GB" sz="1800" smtClean="0">
                <a:solidFill>
                  <a:schemeClr val="accent1"/>
                </a:solidFill>
                <a:latin typeface="Arial"/>
                <a:sym typeface="Symbol" pitchFamily="18" charset="2"/>
              </a:rPr>
              <a:t></a:t>
            </a:r>
            <a:r>
              <a:rPr lang="en-GB" sz="1800" baseline="-25000" smtClean="0">
                <a:solidFill>
                  <a:schemeClr val="accent1"/>
                </a:solidFill>
                <a:latin typeface="Arial"/>
                <a:sym typeface="Symbol" pitchFamily="18" charset="2"/>
              </a:rPr>
              <a:t>min</a:t>
            </a:r>
            <a:r>
              <a:rPr lang="en-GB" sz="1800" smtClean="0">
                <a:solidFill>
                  <a:schemeClr val="accent1"/>
                </a:solidFill>
                <a:latin typeface="Arial"/>
              </a:rPr>
              <a:t> specified in the HD11 File, Default Values Page</a:t>
            </a:r>
            <a:endParaRPr lang="en-GB" sz="1800" dirty="0">
              <a:solidFill>
                <a:schemeClr val="accent1"/>
              </a:solidFill>
              <a:latin typeface="Arial"/>
            </a:endParaRPr>
          </a:p>
        </p:txBody>
      </p:sp>
      <p:sp>
        <p:nvSpPr>
          <p:cNvPr id="7" name="Text Box 7"/>
          <p:cNvSpPr txBox="1">
            <a:spLocks noChangeArrowheads="1"/>
          </p:cNvSpPr>
          <p:nvPr/>
        </p:nvSpPr>
        <p:spPr bwMode="auto">
          <a:xfrm>
            <a:off x="7020272" y="5674022"/>
            <a:ext cx="1489075" cy="923330"/>
          </a:xfrm>
          <a:prstGeom prst="rect">
            <a:avLst/>
          </a:prstGeom>
          <a:noFill/>
          <a:ln w="12700">
            <a:noFill/>
            <a:miter lim="800000"/>
            <a:headEnd/>
            <a:tailEnd/>
          </a:ln>
          <a:effectLst/>
        </p:spPr>
        <p:txBody>
          <a:bodyPr anchor="ctr">
            <a:spAutoFit/>
          </a:bodyPr>
          <a:lstStyle/>
          <a:p>
            <a:r>
              <a:rPr lang="en-GB" sz="1800" b="1">
                <a:solidFill>
                  <a:srgbClr val="FFFFFF"/>
                </a:solidFill>
                <a:latin typeface="Arial"/>
              </a:rPr>
              <a:t>A</a:t>
            </a:r>
            <a:r>
              <a:rPr lang="en-GB" sz="1800" b="1" baseline="-25000">
                <a:solidFill>
                  <a:srgbClr val="FFFFFF"/>
                </a:solidFill>
                <a:latin typeface="Arial"/>
              </a:rPr>
              <a:t>sa </a:t>
            </a:r>
            <a:r>
              <a:rPr lang="en-GB" sz="1800" b="1">
                <a:solidFill>
                  <a:srgbClr val="FFFFFF"/>
                </a:solidFill>
                <a:latin typeface="Arial"/>
              </a:rPr>
              <a:t>Average</a:t>
            </a:r>
          </a:p>
          <a:p>
            <a:r>
              <a:rPr lang="en-GB" sz="1800" b="1">
                <a:solidFill>
                  <a:srgbClr val="FFFFFF"/>
                </a:solidFill>
                <a:latin typeface="Arial"/>
              </a:rPr>
              <a:t>Structure Area</a:t>
            </a:r>
          </a:p>
        </p:txBody>
      </p:sp>
      <p:sp>
        <p:nvSpPr>
          <p:cNvPr id="8" name="Freeform 8"/>
          <p:cNvSpPr>
            <a:spLocks/>
          </p:cNvSpPr>
          <p:nvPr/>
        </p:nvSpPr>
        <p:spPr bwMode="auto">
          <a:xfrm>
            <a:off x="6394524" y="5173241"/>
            <a:ext cx="431800" cy="673100"/>
          </a:xfrm>
          <a:custGeom>
            <a:avLst/>
            <a:gdLst/>
            <a:ahLst/>
            <a:cxnLst>
              <a:cxn ang="0">
                <a:pos x="0" y="0"/>
              </a:cxn>
              <a:cxn ang="0">
                <a:pos x="0" y="424"/>
              </a:cxn>
              <a:cxn ang="0">
                <a:pos x="272" y="424"/>
              </a:cxn>
            </a:cxnLst>
            <a:rect l="0" t="0" r="r" b="b"/>
            <a:pathLst>
              <a:path w="272" h="424">
                <a:moveTo>
                  <a:pt x="0" y="0"/>
                </a:moveTo>
                <a:lnTo>
                  <a:pt x="0" y="424"/>
                </a:lnTo>
                <a:lnTo>
                  <a:pt x="272" y="424"/>
                </a:lnTo>
              </a:path>
            </a:pathLst>
          </a:custGeom>
          <a:noFill/>
          <a:ln w="28575">
            <a:solidFill>
              <a:schemeClr val="accent2"/>
            </a:solidFill>
            <a:round/>
            <a:headEnd type="none" w="med" len="med"/>
            <a:tailEnd type="triangle" w="med" len="med"/>
          </a:ln>
          <a:effectLst/>
        </p:spPr>
        <p:txBody>
          <a:bodyPr/>
          <a:lstStyle/>
          <a:p>
            <a:endParaRPr lang="da-DK" sz="1800"/>
          </a:p>
        </p:txBody>
      </p:sp>
      <p:sp>
        <p:nvSpPr>
          <p:cNvPr id="9" name="Freeform 9"/>
          <p:cNvSpPr>
            <a:spLocks/>
          </p:cNvSpPr>
          <p:nvPr/>
        </p:nvSpPr>
        <p:spPr bwMode="auto">
          <a:xfrm rot="16200000" flipH="1">
            <a:off x="3879924" y="245641"/>
            <a:ext cx="1384300" cy="5892800"/>
          </a:xfrm>
          <a:custGeom>
            <a:avLst/>
            <a:gdLst/>
            <a:ahLst/>
            <a:cxnLst>
              <a:cxn ang="0">
                <a:pos x="0" y="0"/>
              </a:cxn>
              <a:cxn ang="0">
                <a:pos x="0" y="424"/>
              </a:cxn>
              <a:cxn ang="0">
                <a:pos x="272" y="424"/>
              </a:cxn>
            </a:cxnLst>
            <a:rect l="0" t="0" r="r" b="b"/>
            <a:pathLst>
              <a:path w="272" h="424">
                <a:moveTo>
                  <a:pt x="0" y="0"/>
                </a:moveTo>
                <a:lnTo>
                  <a:pt x="0" y="424"/>
                </a:lnTo>
                <a:lnTo>
                  <a:pt x="272" y="424"/>
                </a:lnTo>
              </a:path>
            </a:pathLst>
          </a:custGeom>
          <a:noFill/>
          <a:ln w="28575">
            <a:solidFill>
              <a:schemeClr val="accent2"/>
            </a:solidFill>
            <a:round/>
            <a:headEnd type="none" w="med" len="med"/>
            <a:tailEnd type="triangle" w="med" len="med"/>
          </a:ln>
          <a:effectLst/>
        </p:spPr>
        <p:txBody>
          <a:bodyPr/>
          <a:lstStyle/>
          <a:p>
            <a:endParaRPr lang="da-DK" sz="1800"/>
          </a:p>
        </p:txBody>
      </p:sp>
      <p:sp>
        <p:nvSpPr>
          <p:cNvPr id="10" name="Freeform 10"/>
          <p:cNvSpPr>
            <a:spLocks/>
          </p:cNvSpPr>
          <p:nvPr/>
        </p:nvSpPr>
        <p:spPr bwMode="auto">
          <a:xfrm rot="16200000" flipH="1">
            <a:off x="4006924" y="1210841"/>
            <a:ext cx="1104900" cy="4241800"/>
          </a:xfrm>
          <a:custGeom>
            <a:avLst/>
            <a:gdLst/>
            <a:ahLst/>
            <a:cxnLst>
              <a:cxn ang="0">
                <a:pos x="0" y="0"/>
              </a:cxn>
              <a:cxn ang="0">
                <a:pos x="0" y="424"/>
              </a:cxn>
              <a:cxn ang="0">
                <a:pos x="272" y="424"/>
              </a:cxn>
            </a:cxnLst>
            <a:rect l="0" t="0" r="r" b="b"/>
            <a:pathLst>
              <a:path w="272" h="424">
                <a:moveTo>
                  <a:pt x="0" y="0"/>
                </a:moveTo>
                <a:lnTo>
                  <a:pt x="0" y="424"/>
                </a:lnTo>
                <a:lnTo>
                  <a:pt x="272" y="424"/>
                </a:lnTo>
              </a:path>
            </a:pathLst>
          </a:custGeom>
          <a:noFill/>
          <a:ln w="28575">
            <a:solidFill>
              <a:schemeClr val="accent2"/>
            </a:solidFill>
            <a:round/>
            <a:headEnd type="none" w="med" len="med"/>
            <a:tailEnd type="triangle" w="med" len="med"/>
          </a:ln>
          <a:effectLst/>
        </p:spPr>
        <p:txBody>
          <a:bodyPr/>
          <a:lstStyle/>
          <a:p>
            <a:endParaRPr lang="da-DK" sz="1800"/>
          </a:p>
        </p:txBody>
      </p:sp>
      <p:sp>
        <p:nvSpPr>
          <p:cNvPr id="11" name="Freeform 11"/>
          <p:cNvSpPr>
            <a:spLocks/>
          </p:cNvSpPr>
          <p:nvPr/>
        </p:nvSpPr>
        <p:spPr bwMode="auto">
          <a:xfrm rot="16200000" flipH="1">
            <a:off x="3956124" y="1769641"/>
            <a:ext cx="812800" cy="3416300"/>
          </a:xfrm>
          <a:custGeom>
            <a:avLst/>
            <a:gdLst/>
            <a:ahLst/>
            <a:cxnLst>
              <a:cxn ang="0">
                <a:pos x="0" y="0"/>
              </a:cxn>
              <a:cxn ang="0">
                <a:pos x="0" y="424"/>
              </a:cxn>
              <a:cxn ang="0">
                <a:pos x="272" y="424"/>
              </a:cxn>
            </a:cxnLst>
            <a:rect l="0" t="0" r="r" b="b"/>
            <a:pathLst>
              <a:path w="272" h="424">
                <a:moveTo>
                  <a:pt x="0" y="0"/>
                </a:moveTo>
                <a:lnTo>
                  <a:pt x="0" y="424"/>
                </a:lnTo>
                <a:lnTo>
                  <a:pt x="272" y="424"/>
                </a:lnTo>
              </a:path>
            </a:pathLst>
          </a:custGeom>
          <a:noFill/>
          <a:ln w="28575">
            <a:solidFill>
              <a:schemeClr val="accent2"/>
            </a:solidFill>
            <a:round/>
            <a:headEnd type="none" w="med" len="med"/>
            <a:tailEnd type="triangle" w="med" len="med"/>
          </a:ln>
          <a:effectLst/>
        </p:spPr>
        <p:txBody>
          <a:bodyPr/>
          <a:lstStyle/>
          <a:p>
            <a:endParaRPr lang="da-DK" sz="1800"/>
          </a:p>
        </p:txBody>
      </p:sp>
      <p:sp>
        <p:nvSpPr>
          <p:cNvPr id="12" name="Freeform 12"/>
          <p:cNvSpPr>
            <a:spLocks/>
          </p:cNvSpPr>
          <p:nvPr/>
        </p:nvSpPr>
        <p:spPr bwMode="auto">
          <a:xfrm rot="16200000" flipH="1">
            <a:off x="2984574" y="1547391"/>
            <a:ext cx="533400" cy="4140200"/>
          </a:xfrm>
          <a:custGeom>
            <a:avLst/>
            <a:gdLst/>
            <a:ahLst/>
            <a:cxnLst>
              <a:cxn ang="0">
                <a:pos x="0" y="0"/>
              </a:cxn>
              <a:cxn ang="0">
                <a:pos x="0" y="424"/>
              </a:cxn>
              <a:cxn ang="0">
                <a:pos x="272" y="424"/>
              </a:cxn>
            </a:cxnLst>
            <a:rect l="0" t="0" r="r" b="b"/>
            <a:pathLst>
              <a:path w="272" h="424">
                <a:moveTo>
                  <a:pt x="0" y="0"/>
                </a:moveTo>
                <a:lnTo>
                  <a:pt x="0" y="424"/>
                </a:lnTo>
                <a:lnTo>
                  <a:pt x="272" y="424"/>
                </a:lnTo>
              </a:path>
            </a:pathLst>
          </a:custGeom>
          <a:noFill/>
          <a:ln w="28575">
            <a:solidFill>
              <a:schemeClr val="accent2"/>
            </a:solidFill>
            <a:round/>
            <a:headEnd type="none" w="med" len="med"/>
            <a:tailEnd type="triangle" w="med" len="med"/>
          </a:ln>
          <a:effectLst/>
        </p:spPr>
        <p:txBody>
          <a:bodyPr/>
          <a:lstStyle/>
          <a:p>
            <a:endParaRPr lang="da-DK" sz="1800"/>
          </a:p>
        </p:txBody>
      </p:sp>
      <p:sp>
        <p:nvSpPr>
          <p:cNvPr id="13" name="Footer Placeholder 1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54133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Specifying Loss Coefficients</a:t>
            </a:r>
          </a:p>
          <a:p>
            <a:pPr marL="0" indent="0">
              <a:buNone/>
            </a:pPr>
            <a:endParaRPr lang="en-GB" dirty="0"/>
          </a:p>
        </p:txBody>
      </p:sp>
      <p:sp>
        <p:nvSpPr>
          <p:cNvPr id="4" name="Text Box 2"/>
          <p:cNvSpPr txBox="1">
            <a:spLocks noChangeArrowheads="1"/>
          </p:cNvSpPr>
          <p:nvPr/>
        </p:nvSpPr>
        <p:spPr bwMode="auto">
          <a:xfrm>
            <a:off x="350392" y="1806153"/>
            <a:ext cx="4486275" cy="3527425"/>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rgbClr val="FFFFFF"/>
                </a:solidFill>
                <a:latin typeface="Arial"/>
              </a:rPr>
              <a:t>Defaults:</a:t>
            </a:r>
          </a:p>
          <a:p>
            <a:pPr defTabSz="762000" eaLnBrk="0" hangingPunct="0">
              <a:spcBef>
                <a:spcPct val="50000"/>
              </a:spcBef>
            </a:pPr>
            <a:r>
              <a:rPr lang="en-GB" sz="1800" smtClean="0">
                <a:solidFill>
                  <a:srgbClr val="FFFFFF"/>
                </a:solidFill>
                <a:latin typeface="Arial"/>
                <a:sym typeface="Symbol" pitchFamily="18" charset="2"/>
              </a:rPr>
              <a:t></a:t>
            </a:r>
            <a:r>
              <a:rPr lang="en-GB" sz="1800" baseline="-25000" smtClean="0">
                <a:solidFill>
                  <a:srgbClr val="FFFFFF"/>
                </a:solidFill>
                <a:latin typeface="Arial"/>
                <a:sym typeface="Symbol" pitchFamily="18" charset="2"/>
              </a:rPr>
              <a:t>in</a:t>
            </a:r>
            <a:r>
              <a:rPr lang="en-GB" sz="1800" smtClean="0">
                <a:solidFill>
                  <a:srgbClr val="FFFFFF"/>
                </a:solidFill>
                <a:latin typeface="Arial"/>
                <a:sym typeface="Symbol" pitchFamily="18" charset="2"/>
              </a:rPr>
              <a:t> = 0.5</a:t>
            </a:r>
          </a:p>
          <a:p>
            <a:pPr defTabSz="762000" eaLnBrk="0" hangingPunct="0">
              <a:spcBef>
                <a:spcPct val="50000"/>
              </a:spcBef>
            </a:pPr>
            <a:r>
              <a:rPr lang="en-GB" sz="1800" smtClean="0">
                <a:solidFill>
                  <a:srgbClr val="FFFFFF"/>
                </a:solidFill>
                <a:latin typeface="Arial"/>
                <a:sym typeface="Symbol" pitchFamily="18" charset="2"/>
              </a:rPr>
              <a:t></a:t>
            </a:r>
            <a:r>
              <a:rPr lang="en-GB" sz="1800" baseline="-25000" smtClean="0">
                <a:solidFill>
                  <a:srgbClr val="FFFFFF"/>
                </a:solidFill>
                <a:latin typeface="Arial"/>
                <a:sym typeface="Symbol" pitchFamily="18" charset="2"/>
              </a:rPr>
              <a:t>out</a:t>
            </a:r>
            <a:r>
              <a:rPr lang="en-GB" sz="1800" smtClean="0">
                <a:solidFill>
                  <a:srgbClr val="FFFFFF"/>
                </a:solidFill>
                <a:latin typeface="Arial"/>
                <a:sym typeface="Symbol" pitchFamily="18" charset="2"/>
              </a:rPr>
              <a:t> = 1.0</a:t>
            </a:r>
          </a:p>
          <a:p>
            <a:pPr defTabSz="762000" eaLnBrk="0" hangingPunct="0">
              <a:spcBef>
                <a:spcPct val="50000"/>
              </a:spcBef>
            </a:pPr>
            <a:r>
              <a:rPr lang="en-GB" sz="1800" smtClean="0">
                <a:solidFill>
                  <a:srgbClr val="FFFFFF"/>
                </a:solidFill>
                <a:latin typeface="Arial"/>
                <a:sym typeface="Symbol" pitchFamily="18" charset="2"/>
              </a:rPr>
              <a:t>Determine from:</a:t>
            </a:r>
          </a:p>
          <a:p>
            <a:pPr defTabSz="762000" eaLnBrk="0" hangingPunct="0">
              <a:buFontTx/>
              <a:buChar char="•"/>
            </a:pPr>
            <a:r>
              <a:rPr lang="en-GB" sz="1800" smtClean="0">
                <a:solidFill>
                  <a:srgbClr val="FFFFFF"/>
                </a:solidFill>
                <a:latin typeface="Arial"/>
                <a:sym typeface="Symbol" pitchFamily="18" charset="2"/>
              </a:rPr>
              <a:t> Flume tests</a:t>
            </a:r>
          </a:p>
          <a:p>
            <a:pPr defTabSz="762000" eaLnBrk="0" hangingPunct="0">
              <a:buFontTx/>
              <a:buChar char="•"/>
            </a:pPr>
            <a:r>
              <a:rPr lang="en-GB" sz="1800" smtClean="0">
                <a:solidFill>
                  <a:srgbClr val="FFFFFF"/>
                </a:solidFill>
                <a:latin typeface="Arial"/>
                <a:sym typeface="Symbol" pitchFamily="18" charset="2"/>
              </a:rPr>
              <a:t> Field measurements</a:t>
            </a:r>
          </a:p>
          <a:p>
            <a:pPr defTabSz="762000" eaLnBrk="0" hangingPunct="0">
              <a:buFontTx/>
              <a:buChar char="•"/>
            </a:pPr>
            <a:r>
              <a:rPr lang="en-GB" sz="1800" smtClean="0">
                <a:solidFill>
                  <a:srgbClr val="FFFFFF"/>
                </a:solidFill>
                <a:latin typeface="Arial"/>
                <a:sym typeface="Symbol" pitchFamily="18" charset="2"/>
              </a:rPr>
              <a:t> Model calibration</a:t>
            </a:r>
          </a:p>
          <a:p>
            <a:pPr defTabSz="762000"/>
            <a:endParaRPr lang="en-GB" sz="1800" smtClean="0">
              <a:solidFill>
                <a:srgbClr val="FFFFFF"/>
              </a:solidFill>
              <a:latin typeface="Arial"/>
            </a:endParaRPr>
          </a:p>
          <a:p>
            <a:pPr defTabSz="762000"/>
            <a:r>
              <a:rPr lang="en-GB" sz="1800" smtClean="0">
                <a:solidFill>
                  <a:srgbClr val="FFFFFF"/>
                </a:solidFill>
                <a:latin typeface="Arial"/>
              </a:rPr>
              <a:t>Free Overflow Q = a</a:t>
            </a:r>
            <a:r>
              <a:rPr lang="en-GB" sz="1800" baseline="-25000" smtClean="0">
                <a:solidFill>
                  <a:srgbClr val="FFFFFF"/>
                </a:solidFill>
                <a:latin typeface="Arial"/>
              </a:rPr>
              <a:t>c</a:t>
            </a:r>
            <a:r>
              <a:rPr lang="en-GB" sz="1800" smtClean="0">
                <a:solidFill>
                  <a:srgbClr val="FFFFFF"/>
                </a:solidFill>
                <a:latin typeface="Arial"/>
              </a:rPr>
              <a:t> Q</a:t>
            </a:r>
            <a:r>
              <a:rPr lang="en-GB" sz="1800" baseline="-25000" smtClean="0">
                <a:solidFill>
                  <a:srgbClr val="FFFFFF"/>
                </a:solidFill>
                <a:latin typeface="Arial"/>
              </a:rPr>
              <a:t>c</a:t>
            </a:r>
          </a:p>
          <a:p>
            <a:pPr marL="571500" lvl="1" defTabSz="762000">
              <a:buFontTx/>
              <a:buChar char="•"/>
            </a:pPr>
            <a:r>
              <a:rPr lang="en-GB" sz="1800" smtClean="0">
                <a:solidFill>
                  <a:srgbClr val="FFFFFF"/>
                </a:solidFill>
                <a:latin typeface="Arial"/>
              </a:rPr>
              <a:t> Q</a:t>
            </a:r>
            <a:r>
              <a:rPr lang="en-GB" sz="1800" baseline="-25000" smtClean="0">
                <a:solidFill>
                  <a:srgbClr val="FFFFFF"/>
                </a:solidFill>
                <a:latin typeface="Arial"/>
              </a:rPr>
              <a:t>c</a:t>
            </a:r>
            <a:r>
              <a:rPr lang="en-GB" sz="1800" smtClean="0">
                <a:solidFill>
                  <a:srgbClr val="FFFFFF"/>
                </a:solidFill>
                <a:latin typeface="Arial"/>
              </a:rPr>
              <a:t> is tabulated</a:t>
            </a:r>
          </a:p>
          <a:p>
            <a:pPr marL="571500" lvl="1" defTabSz="762000">
              <a:buFontTx/>
              <a:buChar char="•"/>
            </a:pPr>
            <a:r>
              <a:rPr lang="en-GB" sz="1800" smtClean="0">
                <a:solidFill>
                  <a:srgbClr val="FFFFFF"/>
                </a:solidFill>
                <a:latin typeface="Arial"/>
              </a:rPr>
              <a:t> a</a:t>
            </a:r>
            <a:r>
              <a:rPr lang="en-GB" sz="1800" baseline="-25000" smtClean="0">
                <a:solidFill>
                  <a:srgbClr val="FFFFFF"/>
                </a:solidFill>
                <a:latin typeface="Arial"/>
              </a:rPr>
              <a:t>c</a:t>
            </a:r>
            <a:r>
              <a:rPr lang="en-GB" sz="1800" smtClean="0">
                <a:solidFill>
                  <a:srgbClr val="FFFFFF"/>
                </a:solidFill>
                <a:latin typeface="Arial"/>
              </a:rPr>
              <a:t> is applied during simulation</a:t>
            </a:r>
            <a:endParaRPr lang="en-GB" sz="1800" dirty="0">
              <a:solidFill>
                <a:srgbClr val="FFFFFF"/>
              </a:solidFill>
              <a:latin typeface="Arial"/>
            </a:endParaRPr>
          </a:p>
        </p:txBody>
      </p:sp>
      <p:sp>
        <p:nvSpPr>
          <p:cNvPr id="5" name="Text Box 5"/>
          <p:cNvSpPr txBox="1">
            <a:spLocks noChangeArrowheads="1"/>
          </p:cNvSpPr>
          <p:nvPr/>
        </p:nvSpPr>
        <p:spPr bwMode="auto">
          <a:xfrm>
            <a:off x="3433317" y="1772816"/>
            <a:ext cx="5180012" cy="18796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rgbClr val="FFFFFF"/>
                </a:solidFill>
                <a:latin typeface="Arial"/>
              </a:rPr>
              <a:t>Weirs</a:t>
            </a:r>
          </a:p>
          <a:p>
            <a:pPr defTabSz="762000" eaLnBrk="0" hangingPunct="0">
              <a:spcBef>
                <a:spcPct val="50000"/>
              </a:spcBef>
            </a:pPr>
            <a:endParaRPr lang="en-GB" sz="1800" smtClean="0">
              <a:solidFill>
                <a:srgbClr val="FFFFFF"/>
              </a:solidFill>
              <a:latin typeface="Arial"/>
            </a:endParaRPr>
          </a:p>
          <a:p>
            <a:pPr defTabSz="762000" eaLnBrk="0" hangingPunct="0">
              <a:spcBef>
                <a:spcPct val="50000"/>
              </a:spcBef>
            </a:pPr>
            <a:endParaRPr lang="en-GB" sz="1800" smtClean="0">
              <a:solidFill>
                <a:srgbClr val="FFFFFF"/>
              </a:solidFill>
              <a:latin typeface="Arial"/>
            </a:endParaRPr>
          </a:p>
          <a:p>
            <a:pPr defTabSz="762000" eaLnBrk="0" hangingPunct="0">
              <a:spcBef>
                <a:spcPct val="50000"/>
              </a:spcBef>
            </a:pPr>
            <a:r>
              <a:rPr lang="en-GB" sz="1800" smtClean="0">
                <a:solidFill>
                  <a:srgbClr val="FFFFFF"/>
                </a:solidFill>
                <a:latin typeface="Arial"/>
              </a:rPr>
              <a:t/>
            </a:r>
            <a:br>
              <a:rPr lang="en-GB" sz="1800" smtClean="0">
                <a:solidFill>
                  <a:srgbClr val="FFFFFF"/>
                </a:solidFill>
                <a:latin typeface="Arial"/>
              </a:rPr>
            </a:br>
            <a:r>
              <a:rPr lang="en-GB" sz="1800" smtClean="0">
                <a:solidFill>
                  <a:srgbClr val="FFFFFF"/>
                </a:solidFill>
                <a:latin typeface="Arial"/>
              </a:rPr>
              <a:t>Culverts</a:t>
            </a:r>
            <a:endParaRPr lang="en-GB" sz="1800" i="1" dirty="0">
              <a:solidFill>
                <a:srgbClr val="FFFFFF"/>
              </a:solidFill>
              <a:latin typeface="Arial"/>
            </a:endParaRPr>
          </a:p>
        </p:txBody>
      </p:sp>
      <p:pic>
        <p:nvPicPr>
          <p:cNvPr id="6" name="Picture 6"/>
          <p:cNvPicPr>
            <a:picLocks noChangeAspect="1" noChangeArrowheads="1"/>
          </p:cNvPicPr>
          <p:nvPr/>
        </p:nvPicPr>
        <p:blipFill>
          <a:blip r:embed="rId2"/>
          <a:srcRect l="60968" t="15750" r="8128" b="70383"/>
          <a:stretch>
            <a:fillRect/>
          </a:stretch>
        </p:blipFill>
        <p:spPr bwMode="auto">
          <a:xfrm>
            <a:off x="3517454" y="2142703"/>
            <a:ext cx="3373438" cy="1138238"/>
          </a:xfrm>
          <a:prstGeom prst="rect">
            <a:avLst/>
          </a:prstGeom>
          <a:noFill/>
          <a:ln w="9525">
            <a:noFill/>
            <a:miter lim="800000"/>
            <a:headEnd/>
            <a:tailEnd/>
          </a:ln>
          <a:effectLst/>
        </p:spPr>
      </p:pic>
      <p:pic>
        <p:nvPicPr>
          <p:cNvPr id="7" name="Picture 7"/>
          <p:cNvPicPr>
            <a:picLocks noChangeAspect="1" noChangeArrowheads="1"/>
          </p:cNvPicPr>
          <p:nvPr/>
        </p:nvPicPr>
        <p:blipFill>
          <a:blip r:embed="rId3"/>
          <a:srcRect l="54686" t="15750" r="7390" b="72844"/>
          <a:stretch>
            <a:fillRect/>
          </a:stretch>
        </p:blipFill>
        <p:spPr bwMode="auto">
          <a:xfrm>
            <a:off x="3517454" y="3654003"/>
            <a:ext cx="5076825" cy="1146175"/>
          </a:xfrm>
          <a:prstGeom prst="rect">
            <a:avLst/>
          </a:prstGeom>
          <a:noFill/>
          <a:ln w="9525">
            <a:noFill/>
            <a:miter lim="800000"/>
            <a:headEnd/>
            <a:tailEnd/>
          </a:ln>
          <a:effectLst/>
        </p:spPr>
      </p:pic>
      <p:sp>
        <p:nvSpPr>
          <p:cNvPr id="8" name="Text Box 8"/>
          <p:cNvSpPr txBox="1">
            <a:spLocks noChangeArrowheads="1"/>
          </p:cNvSpPr>
          <p:nvPr/>
        </p:nvSpPr>
        <p:spPr bwMode="auto">
          <a:xfrm>
            <a:off x="419100" y="5595962"/>
            <a:ext cx="4152900" cy="641350"/>
          </a:xfrm>
          <a:prstGeom prst="rect">
            <a:avLst/>
          </a:prstGeom>
          <a:noFill/>
          <a:ln w="12700">
            <a:noFill/>
            <a:miter lim="800000"/>
            <a:headEnd type="none" w="sm" len="sm"/>
            <a:tailEnd type="none" w="sm" len="sm"/>
          </a:ln>
          <a:effectLst/>
        </p:spPr>
        <p:txBody>
          <a:bodyPr>
            <a:spAutoFit/>
          </a:bodyPr>
          <a:lstStyle/>
          <a:p>
            <a:pPr defTabSz="762000"/>
            <a:r>
              <a:rPr lang="en-GB" sz="1800" dirty="0" smtClean="0">
                <a:solidFill>
                  <a:schemeClr val="accent1"/>
                </a:solidFill>
                <a:latin typeface="Arial"/>
                <a:sym typeface="Symbol" pitchFamily="18" charset="2"/>
              </a:rPr>
              <a:t>Function of the Degree of Smoothness at Entry and Exit</a:t>
            </a:r>
            <a:endParaRPr lang="en-GB" sz="1800" dirty="0">
              <a:solidFill>
                <a:schemeClr val="accent1"/>
              </a:solidFill>
              <a:latin typeface="Arial"/>
              <a:sym typeface="Symbol" pitchFamily="18" charset="2"/>
            </a:endParaRPr>
          </a:p>
        </p:txBody>
      </p:sp>
      <p:sp>
        <p:nvSpPr>
          <p:cNvPr id="9" name="Text Box 9"/>
          <p:cNvSpPr txBox="1">
            <a:spLocks noChangeArrowheads="1"/>
          </p:cNvSpPr>
          <p:nvPr/>
        </p:nvSpPr>
        <p:spPr bwMode="auto">
          <a:xfrm>
            <a:off x="5143054" y="5085928"/>
            <a:ext cx="2554288" cy="954107"/>
          </a:xfrm>
          <a:prstGeom prst="rect">
            <a:avLst/>
          </a:prstGeom>
          <a:solidFill>
            <a:schemeClr val="bg2"/>
          </a:solidFill>
          <a:ln w="12700">
            <a:noFill/>
            <a:miter lim="800000"/>
            <a:headEnd type="none" w="sm" len="sm"/>
            <a:tailEnd type="none" w="sm" len="sm"/>
          </a:ln>
          <a:effectLst/>
        </p:spPr>
        <p:txBody>
          <a:bodyPr>
            <a:spAutoFit/>
          </a:bodyPr>
          <a:lstStyle/>
          <a:p>
            <a:pPr defTabSz="762000"/>
            <a:r>
              <a:rPr lang="en-GB" sz="1400" b="1" dirty="0" smtClean="0">
                <a:solidFill>
                  <a:schemeClr val="tx1"/>
                </a:solidFill>
                <a:latin typeface="Arial"/>
              </a:rPr>
              <a:t>a</a:t>
            </a:r>
            <a:r>
              <a:rPr lang="en-GB" sz="1400" b="1" baseline="-25000" dirty="0" smtClean="0">
                <a:solidFill>
                  <a:schemeClr val="tx1"/>
                </a:solidFill>
                <a:latin typeface="Arial"/>
              </a:rPr>
              <a:t>c</a:t>
            </a:r>
            <a:r>
              <a:rPr lang="en-GB" sz="1400" b="1" dirty="0" smtClean="0">
                <a:solidFill>
                  <a:schemeClr val="tx1"/>
                </a:solidFill>
                <a:latin typeface="Arial"/>
              </a:rPr>
              <a:t> = 1 is Default</a:t>
            </a:r>
          </a:p>
          <a:p>
            <a:pPr defTabSz="762000"/>
            <a:r>
              <a:rPr lang="en-GB" sz="1400" b="1" dirty="0" smtClean="0">
                <a:solidFill>
                  <a:schemeClr val="tx1"/>
                </a:solidFill>
                <a:latin typeface="Arial"/>
              </a:rPr>
              <a:t>a</a:t>
            </a:r>
            <a:r>
              <a:rPr lang="en-GB" sz="1400" b="1" baseline="-25000" dirty="0" smtClean="0">
                <a:solidFill>
                  <a:schemeClr val="tx1"/>
                </a:solidFill>
                <a:latin typeface="Arial"/>
              </a:rPr>
              <a:t>c</a:t>
            </a:r>
            <a:r>
              <a:rPr lang="en-GB" sz="1400" b="1" dirty="0" smtClean="0">
                <a:solidFill>
                  <a:schemeClr val="tx1"/>
                </a:solidFill>
                <a:latin typeface="Arial"/>
              </a:rPr>
              <a:t> &gt; 1, for non-parallel flow</a:t>
            </a:r>
            <a:br>
              <a:rPr lang="en-GB" sz="1400" b="1" dirty="0" smtClean="0">
                <a:solidFill>
                  <a:schemeClr val="tx1"/>
                </a:solidFill>
                <a:latin typeface="Arial"/>
              </a:rPr>
            </a:br>
            <a:r>
              <a:rPr lang="en-GB" sz="1400" b="1" dirty="0" smtClean="0">
                <a:solidFill>
                  <a:schemeClr val="tx1"/>
                </a:solidFill>
                <a:latin typeface="Arial"/>
              </a:rPr>
              <a:t>           (curved streamlines)</a:t>
            </a:r>
          </a:p>
          <a:p>
            <a:pPr defTabSz="762000"/>
            <a:r>
              <a:rPr lang="en-GB" sz="1400" b="1" dirty="0" smtClean="0">
                <a:solidFill>
                  <a:schemeClr val="tx1"/>
                </a:solidFill>
                <a:latin typeface="Arial"/>
              </a:rPr>
              <a:t>a</a:t>
            </a:r>
            <a:r>
              <a:rPr lang="en-GB" sz="1400" b="1" baseline="-25000" dirty="0" smtClean="0">
                <a:solidFill>
                  <a:schemeClr val="tx1"/>
                </a:solidFill>
                <a:latin typeface="Arial"/>
              </a:rPr>
              <a:t>c</a:t>
            </a:r>
            <a:r>
              <a:rPr lang="en-GB" sz="1400" b="1" dirty="0" smtClean="0">
                <a:solidFill>
                  <a:schemeClr val="tx1"/>
                </a:solidFill>
                <a:latin typeface="Arial"/>
              </a:rPr>
              <a:t> &lt; 1, for side effects</a:t>
            </a:r>
            <a:endParaRPr lang="en-GB" sz="1400" b="1" dirty="0">
              <a:solidFill>
                <a:schemeClr val="tx1"/>
              </a:solidFill>
              <a:latin typeface="Arial"/>
            </a:endParaRPr>
          </a:p>
        </p:txBody>
      </p:sp>
      <p:sp>
        <p:nvSpPr>
          <p:cNvPr id="10" name="Freeform 10"/>
          <p:cNvSpPr>
            <a:spLocks/>
          </p:cNvSpPr>
          <p:nvPr/>
        </p:nvSpPr>
        <p:spPr bwMode="auto">
          <a:xfrm flipH="1">
            <a:off x="6905179" y="4704928"/>
            <a:ext cx="165100" cy="571500"/>
          </a:xfrm>
          <a:custGeom>
            <a:avLst/>
            <a:gdLst/>
            <a:ahLst/>
            <a:cxnLst>
              <a:cxn ang="0">
                <a:pos x="0" y="0"/>
              </a:cxn>
              <a:cxn ang="0">
                <a:pos x="0" y="424"/>
              </a:cxn>
              <a:cxn ang="0">
                <a:pos x="272" y="424"/>
              </a:cxn>
            </a:cxnLst>
            <a:rect l="0" t="0" r="r" b="b"/>
            <a:pathLst>
              <a:path w="272" h="424">
                <a:moveTo>
                  <a:pt x="0" y="0"/>
                </a:moveTo>
                <a:lnTo>
                  <a:pt x="0" y="424"/>
                </a:lnTo>
                <a:lnTo>
                  <a:pt x="272" y="424"/>
                </a:lnTo>
              </a:path>
            </a:pathLst>
          </a:custGeom>
          <a:noFill/>
          <a:ln w="28575">
            <a:solidFill>
              <a:schemeClr val="accent2"/>
            </a:solidFill>
            <a:round/>
            <a:headEnd type="none" w="med" len="med"/>
            <a:tailEnd type="triangle" w="med" len="med"/>
          </a:ln>
          <a:effectLst/>
        </p:spPr>
        <p:txBody>
          <a:bodyPr/>
          <a:lstStyle/>
          <a:p>
            <a:endParaRPr lang="da-DK"/>
          </a:p>
        </p:txBody>
      </p:sp>
      <p:sp>
        <p:nvSpPr>
          <p:cNvPr id="11" name="Footer Placeholder 1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10823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Features of broad crested weirs</a:t>
            </a:r>
          </a:p>
          <a:p>
            <a:pPr marL="0" indent="0">
              <a:buNone/>
            </a:pPr>
            <a:endParaRPr lang="en-GB" dirty="0"/>
          </a:p>
        </p:txBody>
      </p:sp>
      <p:sp>
        <p:nvSpPr>
          <p:cNvPr id="4" name="Text Box 4"/>
          <p:cNvSpPr txBox="1">
            <a:spLocks noChangeArrowheads="1"/>
          </p:cNvSpPr>
          <p:nvPr/>
        </p:nvSpPr>
        <p:spPr bwMode="auto">
          <a:xfrm>
            <a:off x="251520" y="1685305"/>
            <a:ext cx="5288627" cy="646331"/>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800" dirty="0" smtClean="0">
                <a:solidFill>
                  <a:srgbClr val="FFFFFF"/>
                </a:solidFill>
                <a:latin typeface="Arial"/>
              </a:rPr>
              <a:t>The flow over a </a:t>
            </a:r>
            <a:r>
              <a:rPr lang="en-GB" sz="1800" dirty="0" err="1" smtClean="0">
                <a:solidFill>
                  <a:srgbClr val="FFFFFF"/>
                </a:solidFill>
                <a:latin typeface="Arial"/>
              </a:rPr>
              <a:t>broadcrested</a:t>
            </a:r>
            <a:r>
              <a:rPr lang="en-GB" sz="1800" dirty="0" smtClean="0">
                <a:solidFill>
                  <a:srgbClr val="FFFFFF"/>
                </a:solidFill>
                <a:latin typeface="Arial"/>
              </a:rPr>
              <a:t> weir is governed by </a:t>
            </a:r>
          </a:p>
          <a:p>
            <a:pPr defTabSz="762000" eaLnBrk="0" hangingPunct="0"/>
            <a:r>
              <a:rPr lang="en-GB" sz="1800" dirty="0" smtClean="0">
                <a:solidFill>
                  <a:srgbClr val="FFFFFF"/>
                </a:solidFill>
                <a:latin typeface="Arial"/>
              </a:rPr>
              <a:t>the steady state energy balance</a:t>
            </a:r>
            <a:endParaRPr lang="en-GB" sz="1800" dirty="0">
              <a:solidFill>
                <a:srgbClr val="FFFFFF"/>
              </a:solidFill>
              <a:latin typeface="Arial"/>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950807388"/>
              </p:ext>
            </p:extLst>
          </p:nvPr>
        </p:nvGraphicFramePr>
        <p:xfrm>
          <a:off x="395536" y="2546350"/>
          <a:ext cx="3311525" cy="882650"/>
        </p:xfrm>
        <a:graphic>
          <a:graphicData uri="http://schemas.openxmlformats.org/presentationml/2006/ole">
            <mc:AlternateContent xmlns:mc="http://schemas.openxmlformats.org/markup-compatibility/2006">
              <mc:Choice xmlns:v="urn:schemas-microsoft-com:vml" Requires="v">
                <p:oleObj spid="_x0000_s99347" name="Equation" r:id="rId3" imgW="1803240" imgH="482400" progId="Equation.3">
                  <p:embed/>
                </p:oleObj>
              </mc:Choice>
              <mc:Fallback>
                <p:oleObj name="Equation" r:id="rId3" imgW="180324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546350"/>
                        <a:ext cx="3311525" cy="88265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6" name="Text Box 8"/>
          <p:cNvSpPr txBox="1">
            <a:spLocks noChangeArrowheads="1"/>
          </p:cNvSpPr>
          <p:nvPr/>
        </p:nvSpPr>
        <p:spPr bwMode="auto">
          <a:xfrm>
            <a:off x="323528" y="3573016"/>
            <a:ext cx="3984625" cy="1190625"/>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800" dirty="0" smtClean="0">
                <a:solidFill>
                  <a:srgbClr val="FFFFFF"/>
                </a:solidFill>
                <a:latin typeface="Arial"/>
              </a:rPr>
              <a:t>Features of </a:t>
            </a:r>
            <a:r>
              <a:rPr lang="en-GB" sz="1800" dirty="0" err="1" smtClean="0">
                <a:solidFill>
                  <a:srgbClr val="FFFFFF"/>
                </a:solidFill>
                <a:latin typeface="Arial"/>
              </a:rPr>
              <a:t>broadcrested</a:t>
            </a:r>
            <a:r>
              <a:rPr lang="en-GB" sz="1800" dirty="0" smtClean="0">
                <a:solidFill>
                  <a:srgbClr val="FFFFFF"/>
                </a:solidFill>
                <a:latin typeface="Arial"/>
              </a:rPr>
              <a:t> weir: </a:t>
            </a:r>
          </a:p>
          <a:p>
            <a:pPr defTabSz="762000" eaLnBrk="0" hangingPunct="0">
              <a:buFontTx/>
              <a:buChar char="•"/>
            </a:pPr>
            <a:r>
              <a:rPr lang="en-GB" sz="1800" dirty="0" smtClean="0">
                <a:solidFill>
                  <a:srgbClr val="FFFFFF"/>
                </a:solidFill>
                <a:latin typeface="Arial"/>
              </a:rPr>
              <a:t> Arbitrary shape</a:t>
            </a:r>
          </a:p>
          <a:p>
            <a:pPr defTabSz="762000" eaLnBrk="0" hangingPunct="0">
              <a:buFontTx/>
              <a:buChar char="•"/>
            </a:pPr>
            <a:r>
              <a:rPr lang="en-GB" sz="1800" dirty="0" smtClean="0">
                <a:solidFill>
                  <a:srgbClr val="FFFFFF"/>
                </a:solidFill>
                <a:latin typeface="Arial"/>
              </a:rPr>
              <a:t> User defined head loss coefficients</a:t>
            </a:r>
          </a:p>
          <a:p>
            <a:pPr defTabSz="762000" eaLnBrk="0" hangingPunct="0">
              <a:buFontTx/>
              <a:buChar char="•"/>
            </a:pPr>
            <a:r>
              <a:rPr lang="en-GB" sz="1800" dirty="0" smtClean="0">
                <a:solidFill>
                  <a:srgbClr val="FFFFFF"/>
                </a:solidFill>
                <a:latin typeface="Arial"/>
              </a:rPr>
              <a:t> Contraction loss and expansion loss</a:t>
            </a:r>
            <a:endParaRPr lang="en-GB" sz="1800" dirty="0">
              <a:solidFill>
                <a:srgbClr val="FFFFFF"/>
              </a:solidFill>
              <a:latin typeface="Arial"/>
            </a:endParaRPr>
          </a:p>
        </p:txBody>
      </p:sp>
      <p:sp>
        <p:nvSpPr>
          <p:cNvPr id="7" name="Text Box 9"/>
          <p:cNvSpPr txBox="1">
            <a:spLocks noChangeArrowheads="1"/>
          </p:cNvSpPr>
          <p:nvPr/>
        </p:nvSpPr>
        <p:spPr bwMode="auto">
          <a:xfrm>
            <a:off x="3275856" y="4869160"/>
            <a:ext cx="5458546" cy="1754326"/>
          </a:xfrm>
          <a:prstGeom prst="rect">
            <a:avLst/>
          </a:prstGeom>
          <a:noFill/>
          <a:ln w="12700">
            <a:noFill/>
            <a:miter lim="800000"/>
            <a:headEnd type="none" w="sm" len="sm"/>
            <a:tailEnd type="none" w="sm" len="sm"/>
          </a:ln>
          <a:effectLst/>
        </p:spPr>
        <p:txBody>
          <a:bodyPr wrap="none">
            <a:spAutoFit/>
          </a:bodyPr>
          <a:lstStyle/>
          <a:p>
            <a:pPr defTabSz="762000" eaLnBrk="0" hangingPunct="0"/>
            <a:r>
              <a:rPr lang="en-GB" sz="1800" smtClean="0">
                <a:solidFill>
                  <a:schemeClr val="accent1"/>
                </a:solidFill>
                <a:latin typeface="Arial"/>
              </a:rPr>
              <a:t>Notes of caution: </a:t>
            </a:r>
          </a:p>
          <a:p>
            <a:pPr defTabSz="762000" eaLnBrk="0" hangingPunct="0">
              <a:buFontTx/>
              <a:buChar char="•"/>
            </a:pPr>
            <a:r>
              <a:rPr lang="en-GB" sz="1800" smtClean="0">
                <a:solidFill>
                  <a:schemeClr val="accent1"/>
                </a:solidFill>
                <a:latin typeface="Arial"/>
              </a:rPr>
              <a:t> Flow area restrictions</a:t>
            </a:r>
          </a:p>
          <a:p>
            <a:pPr defTabSz="762000" eaLnBrk="0" hangingPunct="0">
              <a:buFontTx/>
              <a:buChar char="•"/>
            </a:pPr>
            <a:r>
              <a:rPr lang="en-GB" sz="1800" smtClean="0">
                <a:solidFill>
                  <a:schemeClr val="accent1"/>
                </a:solidFill>
                <a:latin typeface="Arial"/>
              </a:rPr>
              <a:t> Ensure that free flow conditions are pre-calculated</a:t>
            </a:r>
          </a:p>
          <a:p>
            <a:pPr defTabSz="762000" eaLnBrk="0" hangingPunct="0">
              <a:buFontTx/>
              <a:buChar char="•"/>
            </a:pPr>
            <a:r>
              <a:rPr lang="en-GB" sz="1800" smtClean="0">
                <a:solidFill>
                  <a:schemeClr val="accent1"/>
                </a:solidFill>
                <a:latin typeface="Arial"/>
              </a:rPr>
              <a:t> No friction loss over weir</a:t>
            </a:r>
          </a:p>
          <a:p>
            <a:pPr defTabSz="762000" eaLnBrk="0" hangingPunct="0">
              <a:buFontTx/>
              <a:buChar char="•"/>
            </a:pPr>
            <a:r>
              <a:rPr lang="en-GB" sz="1800" smtClean="0">
                <a:solidFill>
                  <a:schemeClr val="accent1"/>
                </a:solidFill>
                <a:latin typeface="Arial"/>
              </a:rPr>
              <a:t> Water level variations have an instantaneous </a:t>
            </a:r>
          </a:p>
          <a:p>
            <a:pPr defTabSz="762000" eaLnBrk="0" hangingPunct="0"/>
            <a:r>
              <a:rPr lang="en-GB" sz="1800" smtClean="0">
                <a:solidFill>
                  <a:schemeClr val="accent1"/>
                </a:solidFill>
                <a:latin typeface="Arial"/>
              </a:rPr>
              <a:t>  effect on flow over weir</a:t>
            </a:r>
            <a:endParaRPr lang="en-GB" sz="1800" dirty="0">
              <a:solidFill>
                <a:schemeClr val="accent1"/>
              </a:solidFill>
              <a:latin typeface="Arial"/>
            </a:endParaRPr>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09961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da-DK" dirty="0" err="1"/>
              <a:t>Weirs</a:t>
            </a:r>
            <a:r>
              <a:rPr lang="da-DK" dirty="0"/>
              <a:t> GUI</a:t>
            </a:r>
            <a:endParaRPr lang="en-US" dirty="0"/>
          </a:p>
          <a:p>
            <a:pPr marL="0" indent="0">
              <a:buNone/>
            </a:pPr>
            <a:endParaRPr lang="en-GB" dirty="0"/>
          </a:p>
        </p:txBody>
      </p:sp>
      <p:pic>
        <p:nvPicPr>
          <p:cNvPr id="4" name="Picture 3"/>
          <p:cNvPicPr>
            <a:picLocks noChangeAspect="1" noChangeArrowheads="1"/>
          </p:cNvPicPr>
          <p:nvPr/>
        </p:nvPicPr>
        <p:blipFill>
          <a:blip r:embed="rId2"/>
          <a:srcRect/>
          <a:stretch>
            <a:fillRect/>
          </a:stretch>
        </p:blipFill>
        <p:spPr bwMode="auto">
          <a:xfrm>
            <a:off x="1547292" y="1585472"/>
            <a:ext cx="7417196" cy="5083615"/>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8342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Weir Types</a:t>
            </a:r>
          </a:p>
          <a:p>
            <a:pPr marL="0" indent="0">
              <a:buNone/>
            </a:pPr>
            <a:endParaRPr lang="en-GB" dirty="0"/>
          </a:p>
        </p:txBody>
      </p:sp>
      <p:sp>
        <p:nvSpPr>
          <p:cNvPr id="4" name="Text Box 4"/>
          <p:cNvSpPr txBox="1">
            <a:spLocks noChangeArrowheads="1"/>
          </p:cNvSpPr>
          <p:nvPr/>
        </p:nvSpPr>
        <p:spPr bwMode="auto">
          <a:xfrm>
            <a:off x="472256" y="1779166"/>
            <a:ext cx="5816600" cy="369332"/>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rgbClr val="FFFFFF"/>
                </a:solidFill>
                <a:latin typeface="Arial"/>
              </a:rPr>
              <a:t>Regular, Side Structure and Side Structure + Reservoir</a:t>
            </a:r>
            <a:endParaRPr lang="en-GB" sz="1800" i="1">
              <a:solidFill>
                <a:srgbClr val="FFFFFF"/>
              </a:solidFill>
              <a:latin typeface="Arial"/>
            </a:endParaRPr>
          </a:p>
        </p:txBody>
      </p:sp>
      <p:grpSp>
        <p:nvGrpSpPr>
          <p:cNvPr id="5" name="Group 5"/>
          <p:cNvGrpSpPr>
            <a:grpSpLocks/>
          </p:cNvGrpSpPr>
          <p:nvPr/>
        </p:nvGrpSpPr>
        <p:grpSpPr bwMode="auto">
          <a:xfrm>
            <a:off x="556393" y="2263354"/>
            <a:ext cx="3462338" cy="1204912"/>
            <a:chOff x="534" y="1651"/>
            <a:chExt cx="2841" cy="1013"/>
          </a:xfrm>
        </p:grpSpPr>
        <p:pic>
          <p:nvPicPr>
            <p:cNvPr id="6" name="Picture 6"/>
            <p:cNvPicPr>
              <a:picLocks noChangeAspect="1" noChangeArrowheads="1"/>
            </p:cNvPicPr>
            <p:nvPr/>
          </p:nvPicPr>
          <p:blipFill>
            <a:blip r:embed="rId2"/>
            <a:srcRect l="23279" t="10927" r="45448" b="74222"/>
            <a:stretch>
              <a:fillRect/>
            </a:stretch>
          </p:blipFill>
          <p:spPr bwMode="auto">
            <a:xfrm>
              <a:off x="534" y="1651"/>
              <a:ext cx="2841" cy="1013"/>
            </a:xfrm>
            <a:prstGeom prst="rect">
              <a:avLst/>
            </a:prstGeom>
            <a:noFill/>
            <a:ln w="9525">
              <a:noFill/>
              <a:miter lim="800000"/>
              <a:headEnd/>
              <a:tailEnd/>
            </a:ln>
            <a:effectLst/>
          </p:spPr>
        </p:pic>
        <p:sp>
          <p:nvSpPr>
            <p:cNvPr id="7" name="Rectangle 7"/>
            <p:cNvSpPr>
              <a:spLocks noChangeArrowheads="1"/>
            </p:cNvSpPr>
            <p:nvPr/>
          </p:nvSpPr>
          <p:spPr bwMode="auto">
            <a:xfrm>
              <a:off x="539" y="2368"/>
              <a:ext cx="472" cy="294"/>
            </a:xfrm>
            <a:prstGeom prst="rect">
              <a:avLst/>
            </a:prstGeom>
            <a:solidFill>
              <a:srgbClr val="EAEAEA"/>
            </a:solidFill>
            <a:ln w="9525">
              <a:solidFill>
                <a:srgbClr val="EAEAEA"/>
              </a:solidFill>
              <a:miter lim="800000"/>
              <a:headEnd/>
              <a:tailEnd/>
            </a:ln>
            <a:effectLst/>
          </p:spPr>
          <p:txBody>
            <a:bodyPr wrap="none" anchor="ctr"/>
            <a:lstStyle/>
            <a:p>
              <a:endParaRPr lang="da-DK"/>
            </a:p>
          </p:txBody>
        </p:sp>
        <p:sp>
          <p:nvSpPr>
            <p:cNvPr id="8" name="Rectangle 8"/>
            <p:cNvSpPr>
              <a:spLocks noChangeArrowheads="1"/>
            </p:cNvSpPr>
            <p:nvPr/>
          </p:nvSpPr>
          <p:spPr bwMode="auto">
            <a:xfrm>
              <a:off x="2373" y="2366"/>
              <a:ext cx="994" cy="294"/>
            </a:xfrm>
            <a:prstGeom prst="rect">
              <a:avLst/>
            </a:prstGeom>
            <a:solidFill>
              <a:srgbClr val="EAEAEA"/>
            </a:solidFill>
            <a:ln w="9525">
              <a:solidFill>
                <a:srgbClr val="EAEAEA"/>
              </a:solidFill>
              <a:miter lim="800000"/>
              <a:headEnd/>
              <a:tailEnd/>
            </a:ln>
            <a:effectLst/>
          </p:spPr>
          <p:txBody>
            <a:bodyPr wrap="none" anchor="ctr"/>
            <a:lstStyle/>
            <a:p>
              <a:endParaRPr lang="da-DK"/>
            </a:p>
          </p:txBody>
        </p:sp>
      </p:grpSp>
      <p:sp>
        <p:nvSpPr>
          <p:cNvPr id="9" name="Text Box 9"/>
          <p:cNvSpPr txBox="1">
            <a:spLocks noChangeArrowheads="1"/>
          </p:cNvSpPr>
          <p:nvPr/>
        </p:nvSpPr>
        <p:spPr bwMode="auto">
          <a:xfrm>
            <a:off x="6691064" y="5518973"/>
            <a:ext cx="2057400" cy="646331"/>
          </a:xfrm>
          <a:prstGeom prst="rect">
            <a:avLst/>
          </a:prstGeom>
          <a:noFill/>
          <a:ln w="12700">
            <a:noFill/>
            <a:miter lim="800000"/>
            <a:headEnd type="none" w="sm" len="sm"/>
            <a:tailEnd type="none" w="sm" len="sm"/>
          </a:ln>
          <a:effectLst/>
        </p:spPr>
        <p:txBody>
          <a:bodyPr>
            <a:spAutoFit/>
          </a:bodyPr>
          <a:lstStyle/>
          <a:p>
            <a:pPr defTabSz="762000"/>
            <a:r>
              <a:rPr lang="en-GB" sz="1800" dirty="0" smtClean="0">
                <a:solidFill>
                  <a:schemeClr val="accent1"/>
                </a:solidFill>
                <a:latin typeface="Arial"/>
              </a:rPr>
              <a:t>Storage in Reservoir/Pond</a:t>
            </a:r>
            <a:endParaRPr lang="en-GB" sz="1800" dirty="0">
              <a:solidFill>
                <a:schemeClr val="accent1"/>
              </a:solidFill>
              <a:latin typeface="Arial"/>
              <a:sym typeface="Symbol" pitchFamily="18" charset="2"/>
            </a:endParaRPr>
          </a:p>
        </p:txBody>
      </p:sp>
      <p:grpSp>
        <p:nvGrpSpPr>
          <p:cNvPr id="10" name="Group 10"/>
          <p:cNvGrpSpPr>
            <a:grpSpLocks/>
          </p:cNvGrpSpPr>
          <p:nvPr/>
        </p:nvGrpSpPr>
        <p:grpSpPr bwMode="auto">
          <a:xfrm>
            <a:off x="539552" y="3553991"/>
            <a:ext cx="2857500" cy="2794000"/>
            <a:chOff x="488" y="2448"/>
            <a:chExt cx="1800" cy="1760"/>
          </a:xfrm>
          <a:solidFill>
            <a:srgbClr val="AFFFFF"/>
          </a:solidFill>
        </p:grpSpPr>
        <p:sp>
          <p:nvSpPr>
            <p:cNvPr id="11" name="Rectangle 11"/>
            <p:cNvSpPr>
              <a:spLocks noChangeArrowheads="1"/>
            </p:cNvSpPr>
            <p:nvPr/>
          </p:nvSpPr>
          <p:spPr bwMode="auto">
            <a:xfrm>
              <a:off x="488" y="2448"/>
              <a:ext cx="1800" cy="1760"/>
            </a:xfrm>
            <a:prstGeom prst="rect">
              <a:avLst/>
            </a:prstGeom>
            <a:grpFill/>
            <a:ln w="9525">
              <a:solidFill>
                <a:schemeClr val="tx1"/>
              </a:solidFill>
              <a:miter lim="800000"/>
              <a:headEnd/>
              <a:tailEnd/>
            </a:ln>
            <a:effectLst/>
          </p:spPr>
          <p:txBody>
            <a:bodyPr wrap="none" anchor="ctr"/>
            <a:lstStyle/>
            <a:p>
              <a:endParaRPr lang="da-DK">
                <a:solidFill>
                  <a:schemeClr val="accent6"/>
                </a:solidFill>
              </a:endParaRPr>
            </a:p>
          </p:txBody>
        </p:sp>
        <p:sp>
          <p:nvSpPr>
            <p:cNvPr id="12" name="Freeform 12"/>
            <p:cNvSpPr>
              <a:spLocks/>
            </p:cNvSpPr>
            <p:nvPr/>
          </p:nvSpPr>
          <p:spPr bwMode="auto">
            <a:xfrm>
              <a:off x="565" y="2547"/>
              <a:ext cx="1542" cy="1614"/>
            </a:xfrm>
            <a:custGeom>
              <a:avLst/>
              <a:gdLst/>
              <a:ahLst/>
              <a:cxnLst>
                <a:cxn ang="0">
                  <a:pos x="0" y="1614"/>
                </a:cxn>
                <a:cxn ang="0">
                  <a:pos x="129" y="1035"/>
                </a:cxn>
                <a:cxn ang="0">
                  <a:pos x="396" y="666"/>
                </a:cxn>
                <a:cxn ang="0">
                  <a:pos x="798" y="285"/>
                </a:cxn>
                <a:cxn ang="0">
                  <a:pos x="1302" y="216"/>
                </a:cxn>
                <a:cxn ang="0">
                  <a:pos x="1542" y="0"/>
                </a:cxn>
              </a:cxnLst>
              <a:rect l="0" t="0" r="r" b="b"/>
              <a:pathLst>
                <a:path w="1542" h="1614">
                  <a:moveTo>
                    <a:pt x="0" y="1614"/>
                  </a:moveTo>
                  <a:cubicBezTo>
                    <a:pt x="31" y="1403"/>
                    <a:pt x="63" y="1193"/>
                    <a:pt x="129" y="1035"/>
                  </a:cubicBezTo>
                  <a:cubicBezTo>
                    <a:pt x="195" y="877"/>
                    <a:pt x="285" y="791"/>
                    <a:pt x="396" y="666"/>
                  </a:cubicBezTo>
                  <a:cubicBezTo>
                    <a:pt x="507" y="541"/>
                    <a:pt x="647" y="360"/>
                    <a:pt x="798" y="285"/>
                  </a:cubicBezTo>
                  <a:cubicBezTo>
                    <a:pt x="949" y="210"/>
                    <a:pt x="1178" y="264"/>
                    <a:pt x="1302" y="216"/>
                  </a:cubicBezTo>
                  <a:cubicBezTo>
                    <a:pt x="1426" y="168"/>
                    <a:pt x="1502" y="36"/>
                    <a:pt x="1542" y="0"/>
                  </a:cubicBezTo>
                </a:path>
              </a:pathLst>
            </a:custGeom>
            <a:grpFill/>
            <a:ln w="9525">
              <a:solidFill>
                <a:schemeClr val="tx1"/>
              </a:solidFill>
              <a:round/>
              <a:headEnd/>
              <a:tailEnd/>
            </a:ln>
            <a:effectLst/>
          </p:spPr>
          <p:txBody>
            <a:bodyPr/>
            <a:lstStyle/>
            <a:p>
              <a:endParaRPr lang="da-DK">
                <a:solidFill>
                  <a:schemeClr val="accent6"/>
                </a:solidFill>
              </a:endParaRPr>
            </a:p>
          </p:txBody>
        </p:sp>
        <p:sp>
          <p:nvSpPr>
            <p:cNvPr id="13" name="Freeform 13"/>
            <p:cNvSpPr>
              <a:spLocks/>
            </p:cNvSpPr>
            <p:nvPr/>
          </p:nvSpPr>
          <p:spPr bwMode="auto">
            <a:xfrm>
              <a:off x="736" y="2568"/>
              <a:ext cx="1494" cy="1611"/>
            </a:xfrm>
            <a:custGeom>
              <a:avLst/>
              <a:gdLst/>
              <a:ahLst/>
              <a:cxnLst>
                <a:cxn ang="0">
                  <a:pos x="0" y="1611"/>
                </a:cxn>
                <a:cxn ang="0">
                  <a:pos x="45" y="1323"/>
                </a:cxn>
                <a:cxn ang="0">
                  <a:pos x="153" y="966"/>
                </a:cxn>
                <a:cxn ang="0">
                  <a:pos x="378" y="693"/>
                </a:cxn>
                <a:cxn ang="0">
                  <a:pos x="579" y="486"/>
                </a:cxn>
                <a:cxn ang="0">
                  <a:pos x="738" y="399"/>
                </a:cxn>
                <a:cxn ang="0">
                  <a:pos x="1005" y="372"/>
                </a:cxn>
                <a:cxn ang="0">
                  <a:pos x="1197" y="348"/>
                </a:cxn>
                <a:cxn ang="0">
                  <a:pos x="1347" y="231"/>
                </a:cxn>
                <a:cxn ang="0">
                  <a:pos x="1470" y="51"/>
                </a:cxn>
                <a:cxn ang="0">
                  <a:pos x="1494" y="0"/>
                </a:cxn>
              </a:cxnLst>
              <a:rect l="0" t="0" r="r" b="b"/>
              <a:pathLst>
                <a:path w="1494" h="1611">
                  <a:moveTo>
                    <a:pt x="0" y="1611"/>
                  </a:moveTo>
                  <a:cubicBezTo>
                    <a:pt x="10" y="1520"/>
                    <a:pt x="20" y="1430"/>
                    <a:pt x="45" y="1323"/>
                  </a:cubicBezTo>
                  <a:cubicBezTo>
                    <a:pt x="70" y="1216"/>
                    <a:pt x="98" y="1071"/>
                    <a:pt x="153" y="966"/>
                  </a:cubicBezTo>
                  <a:cubicBezTo>
                    <a:pt x="208" y="861"/>
                    <a:pt x="307" y="773"/>
                    <a:pt x="378" y="693"/>
                  </a:cubicBezTo>
                  <a:cubicBezTo>
                    <a:pt x="449" y="613"/>
                    <a:pt x="519" y="535"/>
                    <a:pt x="579" y="486"/>
                  </a:cubicBezTo>
                  <a:cubicBezTo>
                    <a:pt x="639" y="437"/>
                    <a:pt x="667" y="418"/>
                    <a:pt x="738" y="399"/>
                  </a:cubicBezTo>
                  <a:cubicBezTo>
                    <a:pt x="809" y="380"/>
                    <a:pt x="928" y="380"/>
                    <a:pt x="1005" y="372"/>
                  </a:cubicBezTo>
                  <a:cubicBezTo>
                    <a:pt x="1082" y="364"/>
                    <a:pt x="1140" y="371"/>
                    <a:pt x="1197" y="348"/>
                  </a:cubicBezTo>
                  <a:cubicBezTo>
                    <a:pt x="1254" y="325"/>
                    <a:pt x="1302" y="280"/>
                    <a:pt x="1347" y="231"/>
                  </a:cubicBezTo>
                  <a:cubicBezTo>
                    <a:pt x="1392" y="182"/>
                    <a:pt x="1446" y="89"/>
                    <a:pt x="1470" y="51"/>
                  </a:cubicBezTo>
                  <a:cubicBezTo>
                    <a:pt x="1494" y="13"/>
                    <a:pt x="1494" y="6"/>
                    <a:pt x="1494" y="0"/>
                  </a:cubicBezTo>
                </a:path>
              </a:pathLst>
            </a:custGeom>
            <a:grpFill/>
            <a:ln w="9525">
              <a:solidFill>
                <a:schemeClr val="tx1"/>
              </a:solidFill>
              <a:round/>
              <a:headEnd/>
              <a:tailEnd/>
            </a:ln>
            <a:effectLst/>
          </p:spPr>
          <p:txBody>
            <a:bodyPr/>
            <a:lstStyle/>
            <a:p>
              <a:endParaRPr lang="da-DK">
                <a:solidFill>
                  <a:schemeClr val="accent6"/>
                </a:solidFill>
              </a:endParaRPr>
            </a:p>
          </p:txBody>
        </p:sp>
        <p:sp>
          <p:nvSpPr>
            <p:cNvPr id="14" name="Line 14"/>
            <p:cNvSpPr>
              <a:spLocks noChangeShapeType="1"/>
            </p:cNvSpPr>
            <p:nvPr/>
          </p:nvSpPr>
          <p:spPr bwMode="auto">
            <a:xfrm flipH="1">
              <a:off x="1037" y="3119"/>
              <a:ext cx="207" cy="223"/>
            </a:xfrm>
            <a:prstGeom prst="line">
              <a:avLst/>
            </a:prstGeom>
            <a:grpFill/>
            <a:ln w="38100">
              <a:solidFill>
                <a:schemeClr val="tx1"/>
              </a:solidFill>
              <a:round/>
              <a:headEnd/>
              <a:tailEnd/>
            </a:ln>
            <a:effectLst/>
          </p:spPr>
          <p:txBody>
            <a:bodyPr/>
            <a:lstStyle/>
            <a:p>
              <a:endParaRPr lang="da-DK">
                <a:solidFill>
                  <a:schemeClr val="accent6"/>
                </a:solidFill>
              </a:endParaRPr>
            </a:p>
          </p:txBody>
        </p:sp>
        <p:sp>
          <p:nvSpPr>
            <p:cNvPr id="15" name="Freeform 15"/>
            <p:cNvSpPr>
              <a:spLocks/>
            </p:cNvSpPr>
            <p:nvPr/>
          </p:nvSpPr>
          <p:spPr bwMode="auto">
            <a:xfrm>
              <a:off x="782" y="3370"/>
              <a:ext cx="122" cy="198"/>
            </a:xfrm>
            <a:custGeom>
              <a:avLst/>
              <a:gdLst/>
              <a:ahLst/>
              <a:cxnLst>
                <a:cxn ang="0">
                  <a:pos x="0" y="198"/>
                </a:cxn>
                <a:cxn ang="0">
                  <a:pos x="40" y="112"/>
                </a:cxn>
                <a:cxn ang="0">
                  <a:pos x="122" y="0"/>
                </a:cxn>
              </a:cxnLst>
              <a:rect l="0" t="0" r="r" b="b"/>
              <a:pathLst>
                <a:path w="122" h="198">
                  <a:moveTo>
                    <a:pt x="0" y="198"/>
                  </a:moveTo>
                  <a:cubicBezTo>
                    <a:pt x="10" y="171"/>
                    <a:pt x="20" y="145"/>
                    <a:pt x="40" y="112"/>
                  </a:cubicBezTo>
                  <a:cubicBezTo>
                    <a:pt x="60" y="79"/>
                    <a:pt x="91" y="39"/>
                    <a:pt x="122" y="0"/>
                  </a:cubicBezTo>
                </a:path>
              </a:pathLst>
            </a:custGeom>
            <a:grpFill/>
            <a:ln w="9525">
              <a:solidFill>
                <a:schemeClr val="tx1"/>
              </a:solidFill>
              <a:round/>
              <a:headEnd/>
              <a:tailEnd type="triangle" w="med" len="med"/>
            </a:ln>
            <a:effectLst/>
          </p:spPr>
          <p:txBody>
            <a:bodyPr/>
            <a:lstStyle/>
            <a:p>
              <a:endParaRPr lang="da-DK">
                <a:solidFill>
                  <a:schemeClr val="accent6"/>
                </a:solidFill>
              </a:endParaRPr>
            </a:p>
          </p:txBody>
        </p:sp>
        <p:sp>
          <p:nvSpPr>
            <p:cNvPr id="16" name="Freeform 16"/>
            <p:cNvSpPr>
              <a:spLocks/>
            </p:cNvSpPr>
            <p:nvPr/>
          </p:nvSpPr>
          <p:spPr bwMode="auto">
            <a:xfrm>
              <a:off x="1162" y="2948"/>
              <a:ext cx="158" cy="158"/>
            </a:xfrm>
            <a:custGeom>
              <a:avLst/>
              <a:gdLst/>
              <a:ahLst/>
              <a:cxnLst>
                <a:cxn ang="0">
                  <a:pos x="0" y="158"/>
                </a:cxn>
                <a:cxn ang="0">
                  <a:pos x="72" y="74"/>
                </a:cxn>
                <a:cxn ang="0">
                  <a:pos x="158" y="0"/>
                </a:cxn>
              </a:cxnLst>
              <a:rect l="0" t="0" r="r" b="b"/>
              <a:pathLst>
                <a:path w="158" h="158">
                  <a:moveTo>
                    <a:pt x="0" y="158"/>
                  </a:moveTo>
                  <a:cubicBezTo>
                    <a:pt x="12" y="144"/>
                    <a:pt x="46" y="100"/>
                    <a:pt x="72" y="74"/>
                  </a:cubicBezTo>
                  <a:cubicBezTo>
                    <a:pt x="98" y="48"/>
                    <a:pt x="140" y="16"/>
                    <a:pt x="158" y="0"/>
                  </a:cubicBezTo>
                </a:path>
              </a:pathLst>
            </a:custGeom>
            <a:grpFill/>
            <a:ln w="9525">
              <a:solidFill>
                <a:schemeClr val="tx1"/>
              </a:solidFill>
              <a:round/>
              <a:headEnd/>
              <a:tailEnd type="triangle" w="med" len="med"/>
            </a:ln>
            <a:effectLst/>
          </p:spPr>
          <p:txBody>
            <a:bodyPr/>
            <a:lstStyle/>
            <a:p>
              <a:endParaRPr lang="da-DK">
                <a:solidFill>
                  <a:schemeClr val="accent6"/>
                </a:solidFill>
              </a:endParaRPr>
            </a:p>
          </p:txBody>
        </p:sp>
        <p:sp>
          <p:nvSpPr>
            <p:cNvPr id="17" name="Freeform 17"/>
            <p:cNvSpPr>
              <a:spLocks/>
            </p:cNvSpPr>
            <p:nvPr/>
          </p:nvSpPr>
          <p:spPr bwMode="auto">
            <a:xfrm>
              <a:off x="1042" y="3201"/>
              <a:ext cx="176" cy="105"/>
            </a:xfrm>
            <a:custGeom>
              <a:avLst/>
              <a:gdLst/>
              <a:ahLst/>
              <a:cxnLst>
                <a:cxn ang="0">
                  <a:pos x="0" y="49"/>
                </a:cxn>
                <a:cxn ang="0">
                  <a:pos x="68" y="9"/>
                </a:cxn>
                <a:cxn ang="0">
                  <a:pos x="176" y="105"/>
                </a:cxn>
              </a:cxnLst>
              <a:rect l="0" t="0" r="r" b="b"/>
              <a:pathLst>
                <a:path w="176" h="105">
                  <a:moveTo>
                    <a:pt x="0" y="49"/>
                  </a:moveTo>
                  <a:cubicBezTo>
                    <a:pt x="11" y="42"/>
                    <a:pt x="39" y="0"/>
                    <a:pt x="68" y="9"/>
                  </a:cubicBezTo>
                  <a:cubicBezTo>
                    <a:pt x="97" y="18"/>
                    <a:pt x="154" y="85"/>
                    <a:pt x="176" y="105"/>
                  </a:cubicBezTo>
                </a:path>
              </a:pathLst>
            </a:custGeom>
            <a:grpFill/>
            <a:ln w="9525">
              <a:solidFill>
                <a:schemeClr val="tx1"/>
              </a:solidFill>
              <a:round/>
              <a:headEnd/>
              <a:tailEnd type="triangle" w="med" len="med"/>
            </a:ln>
            <a:effectLst/>
          </p:spPr>
          <p:txBody>
            <a:bodyPr/>
            <a:lstStyle/>
            <a:p>
              <a:endParaRPr lang="da-DK">
                <a:solidFill>
                  <a:schemeClr val="accent6"/>
                </a:solidFill>
              </a:endParaRPr>
            </a:p>
          </p:txBody>
        </p:sp>
        <p:sp>
          <p:nvSpPr>
            <p:cNvPr id="18" name="Text Box 18"/>
            <p:cNvSpPr txBox="1">
              <a:spLocks noChangeArrowheads="1"/>
            </p:cNvSpPr>
            <p:nvPr/>
          </p:nvSpPr>
          <p:spPr bwMode="auto">
            <a:xfrm>
              <a:off x="542" y="3306"/>
              <a:ext cx="228" cy="231"/>
            </a:xfrm>
            <a:prstGeom prst="rect">
              <a:avLst/>
            </a:prstGeom>
            <a:grpFill/>
            <a:ln w="9525">
              <a:noFill/>
              <a:miter lim="800000"/>
              <a:headEnd/>
              <a:tailEnd/>
            </a:ln>
            <a:effectLst/>
          </p:spPr>
          <p:txBody>
            <a:bodyPr wrap="none">
              <a:spAutoFit/>
            </a:bodyPr>
            <a:lstStyle/>
            <a:p>
              <a:pPr eaLnBrk="0" hangingPunct="0"/>
              <a:r>
                <a:rPr lang="da-DK" sz="1800">
                  <a:solidFill>
                    <a:schemeClr val="accent6"/>
                  </a:solidFill>
                  <a:latin typeface="Arial" charset="0"/>
                </a:rPr>
                <a:t>Q</a:t>
              </a:r>
              <a:endParaRPr lang="en-US" sz="1800">
                <a:solidFill>
                  <a:schemeClr val="accent6"/>
                </a:solidFill>
                <a:latin typeface="Arial" charset="0"/>
              </a:endParaRPr>
            </a:p>
          </p:txBody>
        </p:sp>
        <p:sp>
          <p:nvSpPr>
            <p:cNvPr id="19" name="Text Box 19"/>
            <p:cNvSpPr txBox="1">
              <a:spLocks noChangeArrowheads="1"/>
            </p:cNvSpPr>
            <p:nvPr/>
          </p:nvSpPr>
          <p:spPr bwMode="auto">
            <a:xfrm>
              <a:off x="1229" y="3185"/>
              <a:ext cx="452" cy="231"/>
            </a:xfrm>
            <a:prstGeom prst="rect">
              <a:avLst/>
            </a:prstGeom>
            <a:grpFill/>
            <a:ln w="9525">
              <a:noFill/>
              <a:miter lim="800000"/>
              <a:headEnd/>
              <a:tailEnd/>
            </a:ln>
            <a:effectLst/>
          </p:spPr>
          <p:txBody>
            <a:bodyPr>
              <a:spAutoFit/>
            </a:bodyPr>
            <a:lstStyle/>
            <a:p>
              <a:pPr eaLnBrk="0" hangingPunct="0"/>
              <a:r>
                <a:rPr lang="da-DK" sz="1800">
                  <a:solidFill>
                    <a:schemeClr val="accent6"/>
                  </a:solidFill>
                  <a:latin typeface="Arial" charset="0"/>
                </a:rPr>
                <a:t>Q</a:t>
              </a:r>
              <a:r>
                <a:rPr lang="da-DK" sz="1800" baseline="-25000">
                  <a:solidFill>
                    <a:schemeClr val="accent6"/>
                  </a:solidFill>
                  <a:latin typeface="Arial" charset="0"/>
                </a:rPr>
                <a:t>lost</a:t>
              </a:r>
              <a:endParaRPr lang="en-US" sz="1800" baseline="-25000">
                <a:solidFill>
                  <a:schemeClr val="accent6"/>
                </a:solidFill>
                <a:latin typeface="Arial" charset="0"/>
              </a:endParaRPr>
            </a:p>
          </p:txBody>
        </p:sp>
        <p:sp>
          <p:nvSpPr>
            <p:cNvPr id="20" name="Text Box 20"/>
            <p:cNvSpPr txBox="1">
              <a:spLocks noChangeArrowheads="1"/>
            </p:cNvSpPr>
            <p:nvPr/>
          </p:nvSpPr>
          <p:spPr bwMode="auto">
            <a:xfrm>
              <a:off x="876" y="2693"/>
              <a:ext cx="749" cy="231"/>
            </a:xfrm>
            <a:prstGeom prst="rect">
              <a:avLst/>
            </a:prstGeom>
            <a:grpFill/>
            <a:ln w="9525">
              <a:noFill/>
              <a:miter lim="800000"/>
              <a:headEnd/>
              <a:tailEnd/>
            </a:ln>
            <a:effectLst/>
          </p:spPr>
          <p:txBody>
            <a:bodyPr>
              <a:spAutoFit/>
            </a:bodyPr>
            <a:lstStyle/>
            <a:p>
              <a:pPr eaLnBrk="0" hangingPunct="0"/>
              <a:r>
                <a:rPr lang="da-DK" sz="1800">
                  <a:solidFill>
                    <a:schemeClr val="accent6"/>
                  </a:solidFill>
                  <a:latin typeface="Arial" charset="0"/>
                </a:rPr>
                <a:t>Q – Q </a:t>
              </a:r>
              <a:r>
                <a:rPr lang="da-DK" sz="1800" baseline="-25000">
                  <a:solidFill>
                    <a:schemeClr val="accent6"/>
                  </a:solidFill>
                  <a:latin typeface="Arial" charset="0"/>
                </a:rPr>
                <a:t>lost</a:t>
              </a:r>
              <a:endParaRPr lang="en-US" sz="1800" baseline="-25000">
                <a:solidFill>
                  <a:schemeClr val="accent6"/>
                </a:solidFill>
                <a:latin typeface="Arial" charset="0"/>
              </a:endParaRPr>
            </a:p>
          </p:txBody>
        </p:sp>
        <p:sp>
          <p:nvSpPr>
            <p:cNvPr id="21" name="Text Box 21"/>
            <p:cNvSpPr txBox="1">
              <a:spLocks noChangeArrowheads="1"/>
            </p:cNvSpPr>
            <p:nvPr/>
          </p:nvSpPr>
          <p:spPr bwMode="auto">
            <a:xfrm>
              <a:off x="1378" y="3976"/>
              <a:ext cx="881" cy="192"/>
            </a:xfrm>
            <a:prstGeom prst="rect">
              <a:avLst/>
            </a:prstGeom>
            <a:grpFill/>
            <a:ln w="12700">
              <a:noFill/>
              <a:miter lim="800000"/>
              <a:headEnd type="none" w="sm" len="sm"/>
              <a:tailEnd type="none" w="sm" len="sm"/>
            </a:ln>
            <a:effectLst/>
          </p:spPr>
          <p:txBody>
            <a:bodyPr>
              <a:spAutoFit/>
            </a:bodyPr>
            <a:lstStyle/>
            <a:p>
              <a:pPr defTabSz="762000"/>
              <a:r>
                <a:rPr lang="en-US" sz="1400">
                  <a:solidFill>
                    <a:schemeClr val="accent6"/>
                  </a:solidFill>
                  <a:latin typeface="Arial" charset="0"/>
                </a:rPr>
                <a:t>Side Structure</a:t>
              </a:r>
            </a:p>
          </p:txBody>
        </p:sp>
      </p:grpSp>
      <p:grpSp>
        <p:nvGrpSpPr>
          <p:cNvPr id="22" name="Group 22"/>
          <p:cNvGrpSpPr>
            <a:grpSpLocks/>
          </p:cNvGrpSpPr>
          <p:nvPr/>
        </p:nvGrpSpPr>
        <p:grpSpPr bwMode="auto">
          <a:xfrm>
            <a:off x="3625652" y="3553991"/>
            <a:ext cx="2857500" cy="2794000"/>
            <a:chOff x="2392" y="2448"/>
            <a:chExt cx="1800" cy="1760"/>
          </a:xfrm>
          <a:solidFill>
            <a:srgbClr val="AFFFFF"/>
          </a:solidFill>
        </p:grpSpPr>
        <p:sp>
          <p:nvSpPr>
            <p:cNvPr id="23" name="Rectangle 23"/>
            <p:cNvSpPr>
              <a:spLocks noChangeArrowheads="1"/>
            </p:cNvSpPr>
            <p:nvPr/>
          </p:nvSpPr>
          <p:spPr bwMode="auto">
            <a:xfrm>
              <a:off x="2392" y="2448"/>
              <a:ext cx="1800" cy="1760"/>
            </a:xfrm>
            <a:prstGeom prst="rect">
              <a:avLst/>
            </a:prstGeom>
            <a:grpFill/>
            <a:ln w="9525">
              <a:solidFill>
                <a:schemeClr val="tx1"/>
              </a:solidFill>
              <a:miter lim="800000"/>
              <a:headEnd/>
              <a:tailEnd/>
            </a:ln>
            <a:effectLst/>
          </p:spPr>
          <p:txBody>
            <a:bodyPr wrap="none" anchor="ctr"/>
            <a:lstStyle/>
            <a:p>
              <a:endParaRPr lang="da-DK">
                <a:solidFill>
                  <a:schemeClr val="accent6"/>
                </a:solidFill>
              </a:endParaRPr>
            </a:p>
          </p:txBody>
        </p:sp>
        <p:sp>
          <p:nvSpPr>
            <p:cNvPr id="24" name="Freeform 24"/>
            <p:cNvSpPr>
              <a:spLocks/>
            </p:cNvSpPr>
            <p:nvPr/>
          </p:nvSpPr>
          <p:spPr bwMode="auto">
            <a:xfrm>
              <a:off x="2488" y="2549"/>
              <a:ext cx="1542" cy="1614"/>
            </a:xfrm>
            <a:custGeom>
              <a:avLst/>
              <a:gdLst/>
              <a:ahLst/>
              <a:cxnLst>
                <a:cxn ang="0">
                  <a:pos x="0" y="1614"/>
                </a:cxn>
                <a:cxn ang="0">
                  <a:pos x="129" y="1035"/>
                </a:cxn>
                <a:cxn ang="0">
                  <a:pos x="396" y="666"/>
                </a:cxn>
                <a:cxn ang="0">
                  <a:pos x="798" y="285"/>
                </a:cxn>
                <a:cxn ang="0">
                  <a:pos x="1302" y="216"/>
                </a:cxn>
                <a:cxn ang="0">
                  <a:pos x="1542" y="0"/>
                </a:cxn>
              </a:cxnLst>
              <a:rect l="0" t="0" r="r" b="b"/>
              <a:pathLst>
                <a:path w="1542" h="1614">
                  <a:moveTo>
                    <a:pt x="0" y="1614"/>
                  </a:moveTo>
                  <a:cubicBezTo>
                    <a:pt x="31" y="1403"/>
                    <a:pt x="63" y="1193"/>
                    <a:pt x="129" y="1035"/>
                  </a:cubicBezTo>
                  <a:cubicBezTo>
                    <a:pt x="195" y="877"/>
                    <a:pt x="285" y="791"/>
                    <a:pt x="396" y="666"/>
                  </a:cubicBezTo>
                  <a:cubicBezTo>
                    <a:pt x="507" y="541"/>
                    <a:pt x="647" y="360"/>
                    <a:pt x="798" y="285"/>
                  </a:cubicBezTo>
                  <a:cubicBezTo>
                    <a:pt x="949" y="210"/>
                    <a:pt x="1178" y="264"/>
                    <a:pt x="1302" y="216"/>
                  </a:cubicBezTo>
                  <a:cubicBezTo>
                    <a:pt x="1426" y="168"/>
                    <a:pt x="1502" y="36"/>
                    <a:pt x="1542" y="0"/>
                  </a:cubicBezTo>
                </a:path>
              </a:pathLst>
            </a:custGeom>
            <a:grpFill/>
            <a:ln w="9525">
              <a:solidFill>
                <a:schemeClr val="tx1"/>
              </a:solidFill>
              <a:round/>
              <a:headEnd/>
              <a:tailEnd/>
            </a:ln>
            <a:effectLst/>
          </p:spPr>
          <p:txBody>
            <a:bodyPr/>
            <a:lstStyle/>
            <a:p>
              <a:endParaRPr lang="da-DK">
                <a:solidFill>
                  <a:schemeClr val="accent6"/>
                </a:solidFill>
              </a:endParaRPr>
            </a:p>
          </p:txBody>
        </p:sp>
        <p:sp>
          <p:nvSpPr>
            <p:cNvPr id="25" name="Freeform 25"/>
            <p:cNvSpPr>
              <a:spLocks/>
            </p:cNvSpPr>
            <p:nvPr/>
          </p:nvSpPr>
          <p:spPr bwMode="auto">
            <a:xfrm>
              <a:off x="2659" y="2570"/>
              <a:ext cx="1494" cy="1611"/>
            </a:xfrm>
            <a:custGeom>
              <a:avLst/>
              <a:gdLst/>
              <a:ahLst/>
              <a:cxnLst>
                <a:cxn ang="0">
                  <a:pos x="0" y="1611"/>
                </a:cxn>
                <a:cxn ang="0">
                  <a:pos x="45" y="1323"/>
                </a:cxn>
                <a:cxn ang="0">
                  <a:pos x="153" y="966"/>
                </a:cxn>
                <a:cxn ang="0">
                  <a:pos x="378" y="693"/>
                </a:cxn>
                <a:cxn ang="0">
                  <a:pos x="579" y="486"/>
                </a:cxn>
                <a:cxn ang="0">
                  <a:pos x="738" y="399"/>
                </a:cxn>
                <a:cxn ang="0">
                  <a:pos x="1005" y="372"/>
                </a:cxn>
                <a:cxn ang="0">
                  <a:pos x="1197" y="348"/>
                </a:cxn>
                <a:cxn ang="0">
                  <a:pos x="1347" y="231"/>
                </a:cxn>
                <a:cxn ang="0">
                  <a:pos x="1470" y="51"/>
                </a:cxn>
                <a:cxn ang="0">
                  <a:pos x="1494" y="0"/>
                </a:cxn>
              </a:cxnLst>
              <a:rect l="0" t="0" r="r" b="b"/>
              <a:pathLst>
                <a:path w="1494" h="1611">
                  <a:moveTo>
                    <a:pt x="0" y="1611"/>
                  </a:moveTo>
                  <a:cubicBezTo>
                    <a:pt x="10" y="1520"/>
                    <a:pt x="20" y="1430"/>
                    <a:pt x="45" y="1323"/>
                  </a:cubicBezTo>
                  <a:cubicBezTo>
                    <a:pt x="70" y="1216"/>
                    <a:pt x="98" y="1071"/>
                    <a:pt x="153" y="966"/>
                  </a:cubicBezTo>
                  <a:cubicBezTo>
                    <a:pt x="208" y="861"/>
                    <a:pt x="307" y="773"/>
                    <a:pt x="378" y="693"/>
                  </a:cubicBezTo>
                  <a:cubicBezTo>
                    <a:pt x="449" y="613"/>
                    <a:pt x="519" y="535"/>
                    <a:pt x="579" y="486"/>
                  </a:cubicBezTo>
                  <a:cubicBezTo>
                    <a:pt x="639" y="437"/>
                    <a:pt x="667" y="418"/>
                    <a:pt x="738" y="399"/>
                  </a:cubicBezTo>
                  <a:cubicBezTo>
                    <a:pt x="809" y="380"/>
                    <a:pt x="928" y="380"/>
                    <a:pt x="1005" y="372"/>
                  </a:cubicBezTo>
                  <a:cubicBezTo>
                    <a:pt x="1082" y="364"/>
                    <a:pt x="1140" y="371"/>
                    <a:pt x="1197" y="348"/>
                  </a:cubicBezTo>
                  <a:cubicBezTo>
                    <a:pt x="1254" y="325"/>
                    <a:pt x="1302" y="280"/>
                    <a:pt x="1347" y="231"/>
                  </a:cubicBezTo>
                  <a:cubicBezTo>
                    <a:pt x="1392" y="182"/>
                    <a:pt x="1446" y="89"/>
                    <a:pt x="1470" y="51"/>
                  </a:cubicBezTo>
                  <a:cubicBezTo>
                    <a:pt x="1494" y="13"/>
                    <a:pt x="1494" y="6"/>
                    <a:pt x="1494" y="0"/>
                  </a:cubicBezTo>
                </a:path>
              </a:pathLst>
            </a:custGeom>
            <a:grpFill/>
            <a:ln w="9525">
              <a:solidFill>
                <a:schemeClr val="tx1"/>
              </a:solidFill>
              <a:round/>
              <a:headEnd/>
              <a:tailEnd/>
            </a:ln>
            <a:effectLst/>
          </p:spPr>
          <p:txBody>
            <a:bodyPr/>
            <a:lstStyle/>
            <a:p>
              <a:endParaRPr lang="da-DK">
                <a:solidFill>
                  <a:schemeClr val="accent6"/>
                </a:solidFill>
              </a:endParaRPr>
            </a:p>
          </p:txBody>
        </p:sp>
        <p:sp>
          <p:nvSpPr>
            <p:cNvPr id="26" name="Line 26"/>
            <p:cNvSpPr>
              <a:spLocks noChangeShapeType="1"/>
            </p:cNvSpPr>
            <p:nvPr/>
          </p:nvSpPr>
          <p:spPr bwMode="auto">
            <a:xfrm flipH="1">
              <a:off x="2960" y="3121"/>
              <a:ext cx="207" cy="223"/>
            </a:xfrm>
            <a:prstGeom prst="line">
              <a:avLst/>
            </a:prstGeom>
            <a:grpFill/>
            <a:ln w="38100">
              <a:solidFill>
                <a:schemeClr val="tx1"/>
              </a:solidFill>
              <a:round/>
              <a:headEnd/>
              <a:tailEnd/>
            </a:ln>
            <a:effectLst/>
          </p:spPr>
          <p:txBody>
            <a:bodyPr/>
            <a:lstStyle/>
            <a:p>
              <a:endParaRPr lang="da-DK">
                <a:solidFill>
                  <a:schemeClr val="accent6"/>
                </a:solidFill>
              </a:endParaRPr>
            </a:p>
          </p:txBody>
        </p:sp>
        <p:sp>
          <p:nvSpPr>
            <p:cNvPr id="27" name="Freeform 27"/>
            <p:cNvSpPr>
              <a:spLocks/>
            </p:cNvSpPr>
            <p:nvPr/>
          </p:nvSpPr>
          <p:spPr bwMode="auto">
            <a:xfrm>
              <a:off x="2705" y="3372"/>
              <a:ext cx="122" cy="198"/>
            </a:xfrm>
            <a:custGeom>
              <a:avLst/>
              <a:gdLst/>
              <a:ahLst/>
              <a:cxnLst>
                <a:cxn ang="0">
                  <a:pos x="0" y="198"/>
                </a:cxn>
                <a:cxn ang="0">
                  <a:pos x="40" y="112"/>
                </a:cxn>
                <a:cxn ang="0">
                  <a:pos x="122" y="0"/>
                </a:cxn>
              </a:cxnLst>
              <a:rect l="0" t="0" r="r" b="b"/>
              <a:pathLst>
                <a:path w="122" h="198">
                  <a:moveTo>
                    <a:pt x="0" y="198"/>
                  </a:moveTo>
                  <a:cubicBezTo>
                    <a:pt x="10" y="171"/>
                    <a:pt x="20" y="145"/>
                    <a:pt x="40" y="112"/>
                  </a:cubicBezTo>
                  <a:cubicBezTo>
                    <a:pt x="60" y="79"/>
                    <a:pt x="91" y="39"/>
                    <a:pt x="122" y="0"/>
                  </a:cubicBezTo>
                </a:path>
              </a:pathLst>
            </a:custGeom>
            <a:grpFill/>
            <a:ln w="9525">
              <a:solidFill>
                <a:schemeClr val="tx1"/>
              </a:solidFill>
              <a:round/>
              <a:headEnd/>
              <a:tailEnd type="triangle" w="med" len="med"/>
            </a:ln>
            <a:effectLst/>
          </p:spPr>
          <p:txBody>
            <a:bodyPr/>
            <a:lstStyle/>
            <a:p>
              <a:endParaRPr lang="da-DK">
                <a:solidFill>
                  <a:schemeClr val="accent6"/>
                </a:solidFill>
              </a:endParaRPr>
            </a:p>
          </p:txBody>
        </p:sp>
        <p:sp>
          <p:nvSpPr>
            <p:cNvPr id="28" name="Freeform 28"/>
            <p:cNvSpPr>
              <a:spLocks/>
            </p:cNvSpPr>
            <p:nvPr/>
          </p:nvSpPr>
          <p:spPr bwMode="auto">
            <a:xfrm>
              <a:off x="3085" y="2950"/>
              <a:ext cx="158" cy="158"/>
            </a:xfrm>
            <a:custGeom>
              <a:avLst/>
              <a:gdLst/>
              <a:ahLst/>
              <a:cxnLst>
                <a:cxn ang="0">
                  <a:pos x="0" y="158"/>
                </a:cxn>
                <a:cxn ang="0">
                  <a:pos x="72" y="74"/>
                </a:cxn>
                <a:cxn ang="0">
                  <a:pos x="158" y="0"/>
                </a:cxn>
              </a:cxnLst>
              <a:rect l="0" t="0" r="r" b="b"/>
              <a:pathLst>
                <a:path w="158" h="158">
                  <a:moveTo>
                    <a:pt x="0" y="158"/>
                  </a:moveTo>
                  <a:cubicBezTo>
                    <a:pt x="12" y="144"/>
                    <a:pt x="46" y="100"/>
                    <a:pt x="72" y="74"/>
                  </a:cubicBezTo>
                  <a:cubicBezTo>
                    <a:pt x="98" y="48"/>
                    <a:pt x="140" y="16"/>
                    <a:pt x="158" y="0"/>
                  </a:cubicBezTo>
                </a:path>
              </a:pathLst>
            </a:custGeom>
            <a:grpFill/>
            <a:ln w="9525">
              <a:solidFill>
                <a:schemeClr val="tx1"/>
              </a:solidFill>
              <a:round/>
              <a:headEnd/>
              <a:tailEnd type="triangle" w="med" len="med"/>
            </a:ln>
            <a:effectLst/>
          </p:spPr>
          <p:txBody>
            <a:bodyPr/>
            <a:lstStyle/>
            <a:p>
              <a:endParaRPr lang="da-DK">
                <a:solidFill>
                  <a:schemeClr val="accent6"/>
                </a:solidFill>
              </a:endParaRPr>
            </a:p>
          </p:txBody>
        </p:sp>
        <p:sp>
          <p:nvSpPr>
            <p:cNvPr id="29" name="Freeform 29"/>
            <p:cNvSpPr>
              <a:spLocks/>
            </p:cNvSpPr>
            <p:nvPr/>
          </p:nvSpPr>
          <p:spPr bwMode="auto">
            <a:xfrm>
              <a:off x="2965" y="3223"/>
              <a:ext cx="176" cy="105"/>
            </a:xfrm>
            <a:custGeom>
              <a:avLst/>
              <a:gdLst/>
              <a:ahLst/>
              <a:cxnLst>
                <a:cxn ang="0">
                  <a:pos x="0" y="49"/>
                </a:cxn>
                <a:cxn ang="0">
                  <a:pos x="68" y="9"/>
                </a:cxn>
                <a:cxn ang="0">
                  <a:pos x="176" y="105"/>
                </a:cxn>
              </a:cxnLst>
              <a:rect l="0" t="0" r="r" b="b"/>
              <a:pathLst>
                <a:path w="176" h="105">
                  <a:moveTo>
                    <a:pt x="0" y="49"/>
                  </a:moveTo>
                  <a:cubicBezTo>
                    <a:pt x="11" y="42"/>
                    <a:pt x="39" y="0"/>
                    <a:pt x="68" y="9"/>
                  </a:cubicBezTo>
                  <a:cubicBezTo>
                    <a:pt x="97" y="18"/>
                    <a:pt x="154" y="85"/>
                    <a:pt x="176" y="105"/>
                  </a:cubicBezTo>
                </a:path>
              </a:pathLst>
            </a:custGeom>
            <a:grpFill/>
            <a:ln w="9525">
              <a:solidFill>
                <a:schemeClr val="tx1"/>
              </a:solidFill>
              <a:round/>
              <a:headEnd/>
              <a:tailEnd type="triangle" w="med" len="med"/>
            </a:ln>
            <a:effectLst/>
          </p:spPr>
          <p:txBody>
            <a:bodyPr/>
            <a:lstStyle/>
            <a:p>
              <a:endParaRPr lang="da-DK">
                <a:solidFill>
                  <a:schemeClr val="accent6"/>
                </a:solidFill>
              </a:endParaRPr>
            </a:p>
          </p:txBody>
        </p:sp>
        <p:sp>
          <p:nvSpPr>
            <p:cNvPr id="30" name="Text Box 30"/>
            <p:cNvSpPr txBox="1">
              <a:spLocks noChangeArrowheads="1"/>
            </p:cNvSpPr>
            <p:nvPr/>
          </p:nvSpPr>
          <p:spPr bwMode="auto">
            <a:xfrm>
              <a:off x="2537" y="3324"/>
              <a:ext cx="228" cy="231"/>
            </a:xfrm>
            <a:prstGeom prst="rect">
              <a:avLst/>
            </a:prstGeom>
            <a:grpFill/>
            <a:ln w="9525">
              <a:noFill/>
              <a:miter lim="800000"/>
              <a:headEnd/>
              <a:tailEnd/>
            </a:ln>
            <a:effectLst/>
          </p:spPr>
          <p:txBody>
            <a:bodyPr wrap="none">
              <a:spAutoFit/>
            </a:bodyPr>
            <a:lstStyle/>
            <a:p>
              <a:pPr eaLnBrk="0" hangingPunct="0"/>
              <a:r>
                <a:rPr lang="da-DK" sz="1800">
                  <a:solidFill>
                    <a:schemeClr val="accent6"/>
                  </a:solidFill>
                  <a:latin typeface="Arial" charset="0"/>
                </a:rPr>
                <a:t>Q</a:t>
              </a:r>
              <a:endParaRPr lang="en-US" sz="1800">
                <a:solidFill>
                  <a:schemeClr val="accent6"/>
                </a:solidFill>
                <a:latin typeface="Arial" charset="0"/>
              </a:endParaRPr>
            </a:p>
          </p:txBody>
        </p:sp>
        <p:sp>
          <p:nvSpPr>
            <p:cNvPr id="31" name="Text Box 31"/>
            <p:cNvSpPr txBox="1">
              <a:spLocks noChangeArrowheads="1"/>
            </p:cNvSpPr>
            <p:nvPr/>
          </p:nvSpPr>
          <p:spPr bwMode="auto">
            <a:xfrm>
              <a:off x="3126" y="3091"/>
              <a:ext cx="764" cy="231"/>
            </a:xfrm>
            <a:prstGeom prst="rect">
              <a:avLst/>
            </a:prstGeom>
            <a:grpFill/>
            <a:ln w="9525">
              <a:noFill/>
              <a:miter lim="800000"/>
              <a:headEnd/>
              <a:tailEnd/>
            </a:ln>
            <a:effectLst/>
          </p:spPr>
          <p:txBody>
            <a:bodyPr>
              <a:spAutoFit/>
            </a:bodyPr>
            <a:lstStyle/>
            <a:p>
              <a:pPr eaLnBrk="0" hangingPunct="0"/>
              <a:r>
                <a:rPr lang="da-DK" sz="1800">
                  <a:solidFill>
                    <a:schemeClr val="accent6"/>
                  </a:solidFill>
                  <a:latin typeface="Arial" charset="0"/>
                </a:rPr>
                <a:t>Q </a:t>
              </a:r>
              <a:r>
                <a:rPr lang="da-DK" sz="1800" baseline="-25000">
                  <a:solidFill>
                    <a:schemeClr val="accent6"/>
                  </a:solidFill>
                  <a:latin typeface="Arial" charset="0"/>
                </a:rPr>
                <a:t>reservoir</a:t>
              </a:r>
              <a:endParaRPr lang="en-US" sz="1800" baseline="-25000">
                <a:solidFill>
                  <a:schemeClr val="accent6"/>
                </a:solidFill>
                <a:latin typeface="Arial" charset="0"/>
              </a:endParaRPr>
            </a:p>
          </p:txBody>
        </p:sp>
        <p:sp>
          <p:nvSpPr>
            <p:cNvPr id="32" name="Text Box 32"/>
            <p:cNvSpPr txBox="1">
              <a:spLocks noChangeArrowheads="1"/>
            </p:cNvSpPr>
            <p:nvPr/>
          </p:nvSpPr>
          <p:spPr bwMode="auto">
            <a:xfrm>
              <a:off x="2815" y="2687"/>
              <a:ext cx="1225" cy="231"/>
            </a:xfrm>
            <a:prstGeom prst="rect">
              <a:avLst/>
            </a:prstGeom>
            <a:grpFill/>
            <a:ln w="9525">
              <a:noFill/>
              <a:miter lim="800000"/>
              <a:headEnd/>
              <a:tailEnd/>
            </a:ln>
            <a:effectLst/>
          </p:spPr>
          <p:txBody>
            <a:bodyPr>
              <a:spAutoFit/>
            </a:bodyPr>
            <a:lstStyle/>
            <a:p>
              <a:pPr eaLnBrk="0" hangingPunct="0"/>
              <a:r>
                <a:rPr lang="da-DK" sz="1800">
                  <a:solidFill>
                    <a:schemeClr val="accent6"/>
                  </a:solidFill>
                  <a:latin typeface="Arial" charset="0"/>
                </a:rPr>
                <a:t>Q – Q </a:t>
              </a:r>
              <a:r>
                <a:rPr lang="da-DK" sz="1800" baseline="-25000">
                  <a:solidFill>
                    <a:schemeClr val="accent6"/>
                  </a:solidFill>
                  <a:latin typeface="Arial" charset="0"/>
                </a:rPr>
                <a:t>reservoir</a:t>
              </a:r>
              <a:endParaRPr lang="en-US" sz="1800" baseline="-25000">
                <a:solidFill>
                  <a:schemeClr val="accent6"/>
                </a:solidFill>
                <a:latin typeface="Arial" charset="0"/>
              </a:endParaRPr>
            </a:p>
          </p:txBody>
        </p:sp>
        <p:sp>
          <p:nvSpPr>
            <p:cNvPr id="33" name="Freeform 33"/>
            <p:cNvSpPr>
              <a:spLocks/>
            </p:cNvSpPr>
            <p:nvPr/>
          </p:nvSpPr>
          <p:spPr bwMode="auto">
            <a:xfrm>
              <a:off x="3075" y="3108"/>
              <a:ext cx="101" cy="174"/>
            </a:xfrm>
            <a:custGeom>
              <a:avLst/>
              <a:gdLst/>
              <a:ahLst/>
              <a:cxnLst>
                <a:cxn ang="0">
                  <a:pos x="101" y="174"/>
                </a:cxn>
                <a:cxn ang="0">
                  <a:pos x="9" y="90"/>
                </a:cxn>
                <a:cxn ang="0">
                  <a:pos x="49" y="0"/>
                </a:cxn>
              </a:cxnLst>
              <a:rect l="0" t="0" r="r" b="b"/>
              <a:pathLst>
                <a:path w="101" h="174">
                  <a:moveTo>
                    <a:pt x="101" y="174"/>
                  </a:moveTo>
                  <a:cubicBezTo>
                    <a:pt x="86" y="160"/>
                    <a:pt x="18" y="119"/>
                    <a:pt x="9" y="90"/>
                  </a:cubicBezTo>
                  <a:cubicBezTo>
                    <a:pt x="0" y="61"/>
                    <a:pt x="41" y="19"/>
                    <a:pt x="49" y="0"/>
                  </a:cubicBezTo>
                </a:path>
              </a:pathLst>
            </a:custGeom>
            <a:grpFill/>
            <a:ln w="9525">
              <a:solidFill>
                <a:schemeClr val="tx1"/>
              </a:solidFill>
              <a:round/>
              <a:headEnd/>
              <a:tailEnd type="triangle" w="med" len="med"/>
            </a:ln>
            <a:effectLst/>
          </p:spPr>
          <p:txBody>
            <a:bodyPr/>
            <a:lstStyle/>
            <a:p>
              <a:endParaRPr lang="da-DK">
                <a:solidFill>
                  <a:schemeClr val="accent6"/>
                </a:solidFill>
              </a:endParaRPr>
            </a:p>
          </p:txBody>
        </p:sp>
        <p:sp>
          <p:nvSpPr>
            <p:cNvPr id="34" name="Oval 34"/>
            <p:cNvSpPr>
              <a:spLocks noChangeArrowheads="1"/>
            </p:cNvSpPr>
            <p:nvPr/>
          </p:nvSpPr>
          <p:spPr bwMode="auto">
            <a:xfrm rot="2100000">
              <a:off x="3012" y="3364"/>
              <a:ext cx="802" cy="528"/>
            </a:xfrm>
            <a:prstGeom prst="ellipse">
              <a:avLst/>
            </a:prstGeom>
            <a:grpFill/>
            <a:ln w="9525">
              <a:solidFill>
                <a:schemeClr val="tx1"/>
              </a:solidFill>
              <a:round/>
              <a:headEnd/>
              <a:tailEnd/>
            </a:ln>
            <a:effectLst/>
          </p:spPr>
          <p:txBody>
            <a:bodyPr wrap="none" anchor="ctr"/>
            <a:lstStyle/>
            <a:p>
              <a:endParaRPr lang="da-DK">
                <a:solidFill>
                  <a:schemeClr val="accent6"/>
                </a:solidFill>
              </a:endParaRPr>
            </a:p>
          </p:txBody>
        </p:sp>
        <p:sp>
          <p:nvSpPr>
            <p:cNvPr id="35" name="Text Box 35"/>
            <p:cNvSpPr txBox="1">
              <a:spLocks noChangeArrowheads="1"/>
            </p:cNvSpPr>
            <p:nvPr/>
          </p:nvSpPr>
          <p:spPr bwMode="auto">
            <a:xfrm>
              <a:off x="2602" y="3976"/>
              <a:ext cx="1553" cy="192"/>
            </a:xfrm>
            <a:prstGeom prst="rect">
              <a:avLst/>
            </a:prstGeom>
            <a:grpFill/>
            <a:ln w="12700">
              <a:noFill/>
              <a:miter lim="800000"/>
              <a:headEnd type="none" w="sm" len="sm"/>
              <a:tailEnd type="none" w="sm" len="sm"/>
            </a:ln>
            <a:effectLst/>
          </p:spPr>
          <p:txBody>
            <a:bodyPr>
              <a:spAutoFit/>
            </a:bodyPr>
            <a:lstStyle/>
            <a:p>
              <a:pPr defTabSz="762000"/>
              <a:r>
                <a:rPr lang="en-US" sz="1400">
                  <a:solidFill>
                    <a:schemeClr val="accent6"/>
                  </a:solidFill>
                  <a:latin typeface="Arial" charset="0"/>
                </a:rPr>
                <a:t>Side Structure + Reservoir</a:t>
              </a:r>
            </a:p>
          </p:txBody>
        </p:sp>
      </p:grpSp>
      <p:sp>
        <p:nvSpPr>
          <p:cNvPr id="36" name="Freeform 36"/>
          <p:cNvSpPr>
            <a:spLocks/>
          </p:cNvSpPr>
          <p:nvPr/>
        </p:nvSpPr>
        <p:spPr bwMode="auto">
          <a:xfrm flipV="1">
            <a:off x="3858393" y="2939629"/>
            <a:ext cx="2781300" cy="42862"/>
          </a:xfrm>
          <a:custGeom>
            <a:avLst/>
            <a:gdLst/>
            <a:ahLst/>
            <a:cxnLst>
              <a:cxn ang="0">
                <a:pos x="0" y="0"/>
              </a:cxn>
              <a:cxn ang="0">
                <a:pos x="944" y="0"/>
              </a:cxn>
            </a:cxnLst>
            <a:rect l="0" t="0" r="r" b="b"/>
            <a:pathLst>
              <a:path w="944" h="1">
                <a:moveTo>
                  <a:pt x="0" y="0"/>
                </a:moveTo>
                <a:lnTo>
                  <a:pt x="944" y="0"/>
                </a:lnTo>
              </a:path>
            </a:pathLst>
          </a:custGeom>
          <a:noFill/>
          <a:ln w="28575">
            <a:solidFill>
              <a:schemeClr val="accent2"/>
            </a:solidFill>
            <a:round/>
            <a:headEnd type="none" w="med" len="med"/>
            <a:tailEnd type="triangle" w="med" len="med"/>
          </a:ln>
          <a:effectLst/>
        </p:spPr>
        <p:txBody>
          <a:bodyPr/>
          <a:lstStyle/>
          <a:p>
            <a:endParaRPr lang="da-DK"/>
          </a:p>
        </p:txBody>
      </p:sp>
      <p:pic>
        <p:nvPicPr>
          <p:cNvPr id="37" name="Picture 37"/>
          <p:cNvPicPr>
            <a:picLocks noChangeAspect="1" noChangeArrowheads="1"/>
          </p:cNvPicPr>
          <p:nvPr/>
        </p:nvPicPr>
        <p:blipFill>
          <a:blip r:embed="rId3"/>
          <a:srcRect/>
          <a:stretch>
            <a:fillRect/>
          </a:stretch>
        </p:blipFill>
        <p:spPr bwMode="auto">
          <a:xfrm>
            <a:off x="6671443" y="1772816"/>
            <a:ext cx="2005013" cy="3613150"/>
          </a:xfrm>
          <a:prstGeom prst="rect">
            <a:avLst/>
          </a:prstGeom>
          <a:noFill/>
          <a:ln w="9525">
            <a:noFill/>
            <a:miter lim="800000"/>
            <a:headEnd/>
            <a:tailEnd/>
          </a:ln>
          <a:effectLst/>
        </p:spPr>
      </p:pic>
      <p:sp>
        <p:nvSpPr>
          <p:cNvPr id="38" name="Footer Placeholder 3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56351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Weir Attributes and Geometry</a:t>
            </a:r>
          </a:p>
          <a:p>
            <a:pPr marL="0" indent="0">
              <a:buNone/>
            </a:pPr>
            <a:endParaRPr lang="en-GB" dirty="0"/>
          </a:p>
        </p:txBody>
      </p:sp>
      <p:sp>
        <p:nvSpPr>
          <p:cNvPr id="4" name="Text Box 4"/>
          <p:cNvSpPr txBox="1">
            <a:spLocks noChangeArrowheads="1"/>
          </p:cNvSpPr>
          <p:nvPr/>
        </p:nvSpPr>
        <p:spPr bwMode="auto">
          <a:xfrm>
            <a:off x="431998" y="1814289"/>
            <a:ext cx="2730500" cy="366713"/>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rgbClr val="FFFFFF"/>
                </a:solidFill>
                <a:latin typeface="Arial"/>
              </a:rPr>
              <a:t>Five (5) Attribute Types</a:t>
            </a:r>
            <a:endParaRPr lang="en-GB" sz="1800" i="1">
              <a:solidFill>
                <a:srgbClr val="FFFFFF"/>
              </a:solidFill>
              <a:latin typeface="Arial"/>
            </a:endParaRPr>
          </a:p>
        </p:txBody>
      </p:sp>
      <p:grpSp>
        <p:nvGrpSpPr>
          <p:cNvPr id="5" name="Group 5"/>
          <p:cNvGrpSpPr>
            <a:grpSpLocks/>
          </p:cNvGrpSpPr>
          <p:nvPr/>
        </p:nvGrpSpPr>
        <p:grpSpPr bwMode="auto">
          <a:xfrm>
            <a:off x="522485" y="2306414"/>
            <a:ext cx="3660775" cy="1414463"/>
            <a:chOff x="2746" y="2746"/>
            <a:chExt cx="3014" cy="1053"/>
          </a:xfrm>
        </p:grpSpPr>
        <p:pic>
          <p:nvPicPr>
            <p:cNvPr id="6" name="Picture 6"/>
            <p:cNvPicPr>
              <a:picLocks noChangeAspect="1" noChangeArrowheads="1"/>
            </p:cNvPicPr>
            <p:nvPr/>
          </p:nvPicPr>
          <p:blipFill>
            <a:blip r:embed="rId2"/>
            <a:srcRect l="23279" t="21657" r="48035" b="64969"/>
            <a:stretch>
              <a:fillRect/>
            </a:stretch>
          </p:blipFill>
          <p:spPr bwMode="auto">
            <a:xfrm>
              <a:off x="2746" y="2746"/>
              <a:ext cx="3014" cy="1053"/>
            </a:xfrm>
            <a:prstGeom prst="rect">
              <a:avLst/>
            </a:prstGeom>
            <a:noFill/>
            <a:ln w="9525">
              <a:noFill/>
              <a:miter lim="800000"/>
              <a:headEnd/>
              <a:tailEnd/>
            </a:ln>
            <a:effectLst/>
          </p:spPr>
        </p:pic>
        <p:sp>
          <p:nvSpPr>
            <p:cNvPr id="7" name="Rectangle 7"/>
            <p:cNvSpPr>
              <a:spLocks noChangeArrowheads="1"/>
            </p:cNvSpPr>
            <p:nvPr/>
          </p:nvSpPr>
          <p:spPr bwMode="auto">
            <a:xfrm>
              <a:off x="2753" y="3456"/>
              <a:ext cx="864" cy="336"/>
            </a:xfrm>
            <a:prstGeom prst="rect">
              <a:avLst/>
            </a:prstGeom>
            <a:solidFill>
              <a:srgbClr val="EAEAEA"/>
            </a:solidFill>
            <a:ln w="9525">
              <a:solidFill>
                <a:srgbClr val="EAEAEA"/>
              </a:solidFill>
              <a:miter lim="800000"/>
              <a:headEnd/>
              <a:tailEnd/>
            </a:ln>
            <a:effectLst/>
          </p:spPr>
          <p:txBody>
            <a:bodyPr wrap="none" anchor="ctr"/>
            <a:lstStyle/>
            <a:p>
              <a:endParaRPr lang="da-DK"/>
            </a:p>
          </p:txBody>
        </p:sp>
      </p:grpSp>
      <p:pic>
        <p:nvPicPr>
          <p:cNvPr id="8" name="Picture 8"/>
          <p:cNvPicPr>
            <a:picLocks noChangeAspect="1" noChangeArrowheads="1"/>
          </p:cNvPicPr>
          <p:nvPr/>
        </p:nvPicPr>
        <p:blipFill>
          <a:blip r:embed="rId3"/>
          <a:srcRect l="23279" t="30516" r="51730" b="40359"/>
          <a:stretch>
            <a:fillRect/>
          </a:stretch>
        </p:blipFill>
        <p:spPr bwMode="auto">
          <a:xfrm>
            <a:off x="5461198" y="3223989"/>
            <a:ext cx="2862262" cy="2500313"/>
          </a:xfrm>
          <a:prstGeom prst="rect">
            <a:avLst/>
          </a:prstGeom>
          <a:noFill/>
          <a:ln w="9525">
            <a:noFill/>
            <a:miter lim="800000"/>
            <a:headEnd/>
            <a:tailEnd/>
          </a:ln>
          <a:effectLst/>
        </p:spPr>
      </p:pic>
      <p:sp>
        <p:nvSpPr>
          <p:cNvPr id="9" name="Rectangle 9"/>
          <p:cNvSpPr>
            <a:spLocks noChangeArrowheads="1"/>
          </p:cNvSpPr>
          <p:nvPr/>
        </p:nvSpPr>
        <p:spPr bwMode="auto">
          <a:xfrm>
            <a:off x="1579760" y="2782664"/>
            <a:ext cx="2600325" cy="373063"/>
          </a:xfrm>
          <a:prstGeom prst="rect">
            <a:avLst/>
          </a:prstGeom>
          <a:noFill/>
          <a:ln w="28575">
            <a:solidFill>
              <a:schemeClr val="accent2"/>
            </a:solidFill>
            <a:miter lim="800000"/>
            <a:headEnd/>
            <a:tailEnd/>
          </a:ln>
          <a:effectLst/>
        </p:spPr>
        <p:txBody>
          <a:bodyPr wrap="none" anchor="ctr"/>
          <a:lstStyle/>
          <a:p>
            <a:endParaRPr lang="da-DK"/>
          </a:p>
        </p:txBody>
      </p:sp>
      <p:sp>
        <p:nvSpPr>
          <p:cNvPr id="10" name="Text Box 10"/>
          <p:cNvSpPr txBox="1">
            <a:spLocks noChangeArrowheads="1"/>
          </p:cNvSpPr>
          <p:nvPr/>
        </p:nvSpPr>
        <p:spPr bwMode="auto">
          <a:xfrm>
            <a:off x="1128910" y="4889277"/>
            <a:ext cx="3568700" cy="915987"/>
          </a:xfrm>
          <a:prstGeom prst="rect">
            <a:avLst/>
          </a:prstGeom>
          <a:noFill/>
          <a:ln w="12700">
            <a:noFill/>
            <a:miter lim="800000"/>
            <a:headEnd type="none" w="sm" len="sm"/>
            <a:tailEnd type="none" w="sm" len="sm"/>
          </a:ln>
          <a:effectLst/>
        </p:spPr>
        <p:txBody>
          <a:bodyPr>
            <a:spAutoFit/>
          </a:bodyPr>
          <a:lstStyle/>
          <a:p>
            <a:pPr defTabSz="762000"/>
            <a:r>
              <a:rPr lang="en-GB" sz="1800" dirty="0" smtClean="0">
                <a:solidFill>
                  <a:schemeClr val="accent1"/>
                </a:solidFill>
                <a:latin typeface="Arial"/>
                <a:sym typeface="Symbol" pitchFamily="18" charset="2"/>
              </a:rPr>
              <a:t>Selecting Weir Formulas Results in Different Dialog Boxes for Parameters</a:t>
            </a:r>
            <a:endParaRPr lang="en-GB" sz="1800" dirty="0">
              <a:solidFill>
                <a:schemeClr val="accent1"/>
              </a:solidFill>
              <a:latin typeface="Arial"/>
              <a:sym typeface="Symbol" pitchFamily="18" charset="2"/>
            </a:endParaRPr>
          </a:p>
        </p:txBody>
      </p:sp>
      <p:sp>
        <p:nvSpPr>
          <p:cNvPr id="11" name="Freeform 11"/>
          <p:cNvSpPr>
            <a:spLocks/>
          </p:cNvSpPr>
          <p:nvPr/>
        </p:nvSpPr>
        <p:spPr bwMode="auto">
          <a:xfrm rot="16200000" flipH="1">
            <a:off x="5373885" y="1785714"/>
            <a:ext cx="254000" cy="2603500"/>
          </a:xfrm>
          <a:custGeom>
            <a:avLst/>
            <a:gdLst/>
            <a:ahLst/>
            <a:cxnLst>
              <a:cxn ang="0">
                <a:pos x="0" y="0"/>
              </a:cxn>
              <a:cxn ang="0">
                <a:pos x="0" y="424"/>
              </a:cxn>
              <a:cxn ang="0">
                <a:pos x="272" y="424"/>
              </a:cxn>
            </a:cxnLst>
            <a:rect l="0" t="0" r="r" b="b"/>
            <a:pathLst>
              <a:path w="272" h="424">
                <a:moveTo>
                  <a:pt x="0" y="0"/>
                </a:moveTo>
                <a:lnTo>
                  <a:pt x="0" y="424"/>
                </a:lnTo>
                <a:lnTo>
                  <a:pt x="272" y="424"/>
                </a:lnTo>
              </a:path>
            </a:pathLst>
          </a:custGeom>
          <a:noFill/>
          <a:ln w="28575">
            <a:solidFill>
              <a:schemeClr val="accent2"/>
            </a:solidFill>
            <a:round/>
            <a:headEnd type="none" w="med" len="med"/>
            <a:tailEnd type="triangle" w="med" len="med"/>
          </a:ln>
          <a:effectLst/>
        </p:spPr>
        <p:txBody>
          <a:bodyPr/>
          <a:lstStyle/>
          <a:p>
            <a:endParaRPr lang="da-DK"/>
          </a:p>
        </p:txBody>
      </p:sp>
      <p:sp>
        <p:nvSpPr>
          <p:cNvPr id="12" name="Text Box 12"/>
          <p:cNvSpPr txBox="1">
            <a:spLocks noChangeArrowheads="1"/>
          </p:cNvSpPr>
          <p:nvPr/>
        </p:nvSpPr>
        <p:spPr bwMode="auto">
          <a:xfrm>
            <a:off x="5322068" y="1844824"/>
            <a:ext cx="3354388" cy="1077218"/>
          </a:xfrm>
          <a:prstGeom prst="rect">
            <a:avLst/>
          </a:prstGeom>
          <a:noFill/>
          <a:ln w="12700">
            <a:noFill/>
            <a:miter lim="800000"/>
            <a:headEnd type="none" w="sm" len="sm"/>
            <a:tailEnd type="none" w="sm" len="sm"/>
          </a:ln>
          <a:effectLst/>
        </p:spPr>
        <p:txBody>
          <a:bodyPr>
            <a:spAutoFit/>
          </a:bodyPr>
          <a:lstStyle/>
          <a:p>
            <a:pPr defTabSz="762000"/>
            <a:r>
              <a:rPr lang="en-GB" sz="1600" dirty="0" smtClean="0">
                <a:solidFill>
                  <a:srgbClr val="FFFFFF"/>
                </a:solidFill>
                <a:latin typeface="Arial"/>
              </a:rPr>
              <a:t>Defined as Level-Width Relationship or Using Cross-Section in Database at the Same </a:t>
            </a:r>
            <a:r>
              <a:rPr lang="en-GB" sz="1600" dirty="0" err="1" smtClean="0">
                <a:solidFill>
                  <a:srgbClr val="FFFFFF"/>
                </a:solidFill>
                <a:latin typeface="Arial"/>
              </a:rPr>
              <a:t>Chainage</a:t>
            </a:r>
            <a:r>
              <a:rPr lang="en-GB" sz="1600" dirty="0" smtClean="0">
                <a:solidFill>
                  <a:srgbClr val="FFFFFF"/>
                </a:solidFill>
                <a:latin typeface="Arial"/>
              </a:rPr>
              <a:t> </a:t>
            </a:r>
            <a:endParaRPr lang="en-GB" sz="1600" dirty="0">
              <a:solidFill>
                <a:srgbClr val="FFFFFF"/>
              </a:solidFill>
              <a:latin typeface="Arial"/>
            </a:endParaRPr>
          </a:p>
        </p:txBody>
      </p:sp>
      <p:sp>
        <p:nvSpPr>
          <p:cNvPr id="13" name="AutoShape 13"/>
          <p:cNvSpPr>
            <a:spLocks/>
          </p:cNvSpPr>
          <p:nvPr/>
        </p:nvSpPr>
        <p:spPr bwMode="auto">
          <a:xfrm>
            <a:off x="1398785" y="3195414"/>
            <a:ext cx="88900" cy="495300"/>
          </a:xfrm>
          <a:prstGeom prst="leftBrace">
            <a:avLst>
              <a:gd name="adj1" fmla="val 46429"/>
              <a:gd name="adj2" fmla="val 50000"/>
            </a:avLst>
          </a:prstGeom>
          <a:noFill/>
          <a:ln w="28575">
            <a:solidFill>
              <a:schemeClr val="accent2"/>
            </a:solidFill>
            <a:round/>
            <a:headEnd/>
            <a:tailEnd/>
          </a:ln>
          <a:effectLst/>
        </p:spPr>
        <p:txBody>
          <a:bodyPr wrap="none" anchor="ctr"/>
          <a:lstStyle/>
          <a:p>
            <a:endParaRPr lang="da-DK"/>
          </a:p>
        </p:txBody>
      </p:sp>
      <p:sp>
        <p:nvSpPr>
          <p:cNvPr id="14" name="Freeform 14"/>
          <p:cNvSpPr>
            <a:spLocks/>
          </p:cNvSpPr>
          <p:nvPr/>
        </p:nvSpPr>
        <p:spPr bwMode="auto">
          <a:xfrm>
            <a:off x="763785" y="3436714"/>
            <a:ext cx="596900" cy="1676400"/>
          </a:xfrm>
          <a:custGeom>
            <a:avLst/>
            <a:gdLst/>
            <a:ahLst/>
            <a:cxnLst>
              <a:cxn ang="0">
                <a:pos x="376" y="0"/>
              </a:cxn>
              <a:cxn ang="0">
                <a:pos x="0" y="0"/>
              </a:cxn>
              <a:cxn ang="0">
                <a:pos x="0" y="296"/>
              </a:cxn>
              <a:cxn ang="0">
                <a:pos x="272" y="296"/>
              </a:cxn>
            </a:cxnLst>
            <a:rect l="0" t="0" r="r" b="b"/>
            <a:pathLst>
              <a:path w="376" h="296">
                <a:moveTo>
                  <a:pt x="376" y="0"/>
                </a:moveTo>
                <a:lnTo>
                  <a:pt x="0" y="0"/>
                </a:lnTo>
                <a:lnTo>
                  <a:pt x="0" y="296"/>
                </a:lnTo>
                <a:lnTo>
                  <a:pt x="272" y="296"/>
                </a:lnTo>
              </a:path>
            </a:pathLst>
          </a:custGeom>
          <a:noFill/>
          <a:ln w="28575">
            <a:solidFill>
              <a:schemeClr val="accent2"/>
            </a:solidFill>
            <a:round/>
            <a:headEnd type="none" w="med" len="med"/>
            <a:tailEnd type="triangle" w="med" len="med"/>
          </a:ln>
          <a:effectLst/>
        </p:spPr>
        <p:txBody>
          <a:bodyPr/>
          <a:lstStyle/>
          <a:p>
            <a:endParaRPr lang="da-DK"/>
          </a:p>
        </p:txBody>
      </p:sp>
      <p:sp>
        <p:nvSpPr>
          <p:cNvPr id="15" name="Footer Placeholder 1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Broad Crested Weir and Special Weir</a:t>
            </a:r>
          </a:p>
          <a:p>
            <a:pPr marL="0" indent="0">
              <a:buNone/>
            </a:pPr>
            <a:endParaRPr lang="en-GB" dirty="0"/>
          </a:p>
        </p:txBody>
      </p:sp>
      <p:pic>
        <p:nvPicPr>
          <p:cNvPr id="4" name="Picture 4"/>
          <p:cNvPicPr>
            <a:picLocks noChangeAspect="1" noChangeArrowheads="1"/>
          </p:cNvPicPr>
          <p:nvPr/>
        </p:nvPicPr>
        <p:blipFill>
          <a:blip r:embed="rId2"/>
          <a:srcRect/>
          <a:stretch>
            <a:fillRect/>
          </a:stretch>
        </p:blipFill>
        <p:spPr bwMode="auto">
          <a:xfrm>
            <a:off x="623689" y="2762399"/>
            <a:ext cx="2838450" cy="1023938"/>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622102" y="4143524"/>
            <a:ext cx="2841625" cy="1046163"/>
          </a:xfrm>
          <a:prstGeom prst="rect">
            <a:avLst/>
          </a:prstGeom>
          <a:noFill/>
          <a:ln w="9525">
            <a:noFill/>
            <a:miter lim="800000"/>
            <a:headEnd/>
            <a:tailEnd/>
          </a:ln>
          <a:effectLst/>
        </p:spPr>
      </p:pic>
      <p:sp>
        <p:nvSpPr>
          <p:cNvPr id="6" name="Text Box 6"/>
          <p:cNvSpPr txBox="1">
            <a:spLocks noChangeArrowheads="1"/>
          </p:cNvSpPr>
          <p:nvPr/>
        </p:nvSpPr>
        <p:spPr bwMode="auto">
          <a:xfrm>
            <a:off x="539552" y="1844824"/>
            <a:ext cx="6197600" cy="4211638"/>
          </a:xfrm>
          <a:prstGeom prst="rect">
            <a:avLst/>
          </a:prstGeom>
          <a:noFill/>
          <a:ln w="12700">
            <a:noFill/>
            <a:miter lim="800000"/>
            <a:headEnd type="none" w="sm" len="sm"/>
            <a:tailEnd type="none" w="sm" len="sm"/>
          </a:ln>
          <a:effectLst/>
        </p:spPr>
        <p:txBody>
          <a:bodyPr>
            <a:spAutoFit/>
          </a:bodyPr>
          <a:lstStyle/>
          <a:p>
            <a:pPr defTabSz="762000"/>
            <a:r>
              <a:rPr lang="en-GB" sz="1800" smtClean="0">
                <a:solidFill>
                  <a:srgbClr val="FFFFFF"/>
                </a:solidFill>
                <a:latin typeface="Arial"/>
              </a:rPr>
              <a:t>Broad Crested Weir</a:t>
            </a:r>
          </a:p>
          <a:p>
            <a:pPr defTabSz="762000"/>
            <a:endParaRPr lang="en-GB" sz="1800" smtClean="0">
              <a:solidFill>
                <a:srgbClr val="FFFFFF"/>
              </a:solidFill>
              <a:latin typeface="Arial"/>
            </a:endParaRPr>
          </a:p>
          <a:p>
            <a:pPr defTabSz="762000">
              <a:buFontTx/>
              <a:buChar char="•"/>
            </a:pPr>
            <a:r>
              <a:rPr lang="en-GB" sz="1800" smtClean="0">
                <a:solidFill>
                  <a:srgbClr val="FFFFFF"/>
                </a:solidFill>
                <a:latin typeface="Arial"/>
              </a:rPr>
              <a:t> Level-Width</a:t>
            </a:r>
          </a:p>
          <a:p>
            <a:pPr defTabSz="762000"/>
            <a:endParaRPr lang="en-GB" sz="1800" smtClean="0">
              <a:solidFill>
                <a:srgbClr val="FFFFFF"/>
              </a:solidFill>
              <a:latin typeface="Arial"/>
            </a:endParaRPr>
          </a:p>
          <a:p>
            <a:pPr defTabSz="762000"/>
            <a:endParaRPr lang="en-GB" sz="1800" smtClean="0">
              <a:solidFill>
                <a:srgbClr val="FFFFFF"/>
              </a:solidFill>
              <a:latin typeface="Arial"/>
            </a:endParaRPr>
          </a:p>
          <a:p>
            <a:pPr defTabSz="762000"/>
            <a:endParaRPr lang="en-GB" sz="1800" smtClean="0">
              <a:solidFill>
                <a:srgbClr val="FFFFFF"/>
              </a:solidFill>
              <a:latin typeface="Arial"/>
            </a:endParaRPr>
          </a:p>
          <a:p>
            <a:pPr defTabSz="762000"/>
            <a:endParaRPr lang="en-GB" sz="1800" smtClean="0">
              <a:solidFill>
                <a:srgbClr val="FFFFFF"/>
              </a:solidFill>
              <a:latin typeface="Arial"/>
            </a:endParaRPr>
          </a:p>
          <a:p>
            <a:pPr defTabSz="762000">
              <a:buFontTx/>
              <a:buChar char="•"/>
            </a:pPr>
            <a:r>
              <a:rPr lang="en-GB" sz="1800" smtClean="0">
                <a:solidFill>
                  <a:srgbClr val="FFFFFF"/>
                </a:solidFill>
                <a:latin typeface="Arial"/>
              </a:rPr>
              <a:t> Cross Section DB</a:t>
            </a:r>
          </a:p>
          <a:p>
            <a:pPr defTabSz="762000">
              <a:buFontTx/>
              <a:buChar char="•"/>
            </a:pPr>
            <a:endParaRPr lang="en-GB" sz="1800" smtClean="0">
              <a:solidFill>
                <a:srgbClr val="FFFFFF"/>
              </a:solidFill>
              <a:latin typeface="Arial"/>
            </a:endParaRPr>
          </a:p>
          <a:p>
            <a:pPr defTabSz="762000">
              <a:buFontTx/>
              <a:buChar char="•"/>
            </a:pPr>
            <a:endParaRPr lang="en-GB" sz="1800" smtClean="0">
              <a:solidFill>
                <a:srgbClr val="FFFFFF"/>
              </a:solidFill>
              <a:latin typeface="Arial"/>
            </a:endParaRPr>
          </a:p>
          <a:p>
            <a:pPr defTabSz="762000">
              <a:buFontTx/>
              <a:buChar char="•"/>
            </a:pPr>
            <a:endParaRPr lang="en-GB" sz="1800" smtClean="0">
              <a:solidFill>
                <a:srgbClr val="FFFFFF"/>
              </a:solidFill>
              <a:latin typeface="Arial"/>
            </a:endParaRPr>
          </a:p>
          <a:p>
            <a:pPr defTabSz="762000">
              <a:buFontTx/>
              <a:buChar char="•"/>
            </a:pPr>
            <a:endParaRPr lang="en-GB" sz="1800" smtClean="0">
              <a:solidFill>
                <a:srgbClr val="FFFFFF"/>
              </a:solidFill>
              <a:latin typeface="Arial"/>
            </a:endParaRPr>
          </a:p>
          <a:p>
            <a:pPr defTabSz="762000">
              <a:buFontTx/>
              <a:buChar char="•"/>
            </a:pPr>
            <a:endParaRPr lang="en-GB" sz="1800" smtClean="0">
              <a:solidFill>
                <a:srgbClr val="FFFFFF"/>
              </a:solidFill>
              <a:latin typeface="Arial"/>
            </a:endParaRPr>
          </a:p>
          <a:p>
            <a:pPr defTabSz="762000"/>
            <a:r>
              <a:rPr lang="en-GB" sz="1800" smtClean="0">
                <a:solidFill>
                  <a:srgbClr val="FFFFFF"/>
                </a:solidFill>
                <a:latin typeface="Arial"/>
                <a:sym typeface="Symbol" pitchFamily="18" charset="2"/>
              </a:rPr>
              <a:t>Special Weir has Same Geometric Input as Broad Crested Except the Q/h Relations can be Manually Inserted</a:t>
            </a:r>
            <a:endParaRPr lang="en-GB" sz="1800">
              <a:solidFill>
                <a:srgbClr val="FFFFFF"/>
              </a:solidFill>
              <a:latin typeface="Arial"/>
              <a:sym typeface="Symbol" pitchFamily="18" charset="2"/>
            </a:endParaRPr>
          </a:p>
        </p:txBody>
      </p:sp>
      <p:pic>
        <p:nvPicPr>
          <p:cNvPr id="7" name="Picture 7"/>
          <p:cNvPicPr>
            <a:picLocks noChangeAspect="1" noChangeArrowheads="1"/>
          </p:cNvPicPr>
          <p:nvPr/>
        </p:nvPicPr>
        <p:blipFill>
          <a:blip r:embed="rId4"/>
          <a:srcRect l="48775" t="30516" r="15149" b="40359"/>
          <a:stretch>
            <a:fillRect/>
          </a:stretch>
        </p:blipFill>
        <p:spPr bwMode="auto">
          <a:xfrm>
            <a:off x="4855964" y="3032274"/>
            <a:ext cx="3513138" cy="2128838"/>
          </a:xfrm>
          <a:prstGeom prst="rect">
            <a:avLst/>
          </a:prstGeom>
          <a:noFill/>
          <a:ln w="9525">
            <a:noFill/>
            <a:miter lim="800000"/>
            <a:headEnd/>
            <a:tailEnd/>
          </a:ln>
          <a:effectLst/>
        </p:spPr>
      </p:pic>
      <p:sp>
        <p:nvSpPr>
          <p:cNvPr id="8" name="Freeform 8"/>
          <p:cNvSpPr>
            <a:spLocks/>
          </p:cNvSpPr>
          <p:nvPr/>
        </p:nvSpPr>
        <p:spPr bwMode="auto">
          <a:xfrm rot="-5400000">
            <a:off x="6630789" y="4832499"/>
            <a:ext cx="736600" cy="863600"/>
          </a:xfrm>
          <a:custGeom>
            <a:avLst/>
            <a:gdLst/>
            <a:ahLst/>
            <a:cxnLst>
              <a:cxn ang="0">
                <a:pos x="0" y="0"/>
              </a:cxn>
              <a:cxn ang="0">
                <a:pos x="0" y="424"/>
              </a:cxn>
              <a:cxn ang="0">
                <a:pos x="272" y="424"/>
              </a:cxn>
            </a:cxnLst>
            <a:rect l="0" t="0" r="r" b="b"/>
            <a:pathLst>
              <a:path w="272" h="424">
                <a:moveTo>
                  <a:pt x="0" y="0"/>
                </a:moveTo>
                <a:lnTo>
                  <a:pt x="0" y="424"/>
                </a:lnTo>
                <a:lnTo>
                  <a:pt x="272" y="424"/>
                </a:lnTo>
              </a:path>
            </a:pathLst>
          </a:custGeom>
          <a:noFill/>
          <a:ln w="28575">
            <a:solidFill>
              <a:schemeClr val="accent2"/>
            </a:solidFill>
            <a:round/>
            <a:headEnd type="none" w="med" len="med"/>
            <a:tailEnd type="triangle" w="med" len="med"/>
          </a:ln>
          <a:effectLst/>
        </p:spPr>
        <p:txBody>
          <a:bodyPr/>
          <a:lstStyle/>
          <a:p>
            <a:endParaRPr lang="da-DK"/>
          </a:p>
        </p:txBody>
      </p:sp>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Wide Range of Structures Requested – and Available in MIKE </a:t>
            </a:r>
            <a:r>
              <a:rPr lang="en-US" dirty="0" smtClean="0">
                <a:solidFill>
                  <a:srgbClr val="FFFFFF"/>
                </a:solidFill>
              </a:rPr>
              <a:t>11 </a:t>
            </a:r>
            <a:br>
              <a:rPr lang="en-US" dirty="0" smtClean="0">
                <a:solidFill>
                  <a:srgbClr val="FFFFFF"/>
                </a:solidFill>
              </a:rPr>
            </a:br>
            <a:r>
              <a:rPr lang="en-US" dirty="0" smtClean="0">
                <a:solidFill>
                  <a:srgbClr val="FFFFFF"/>
                </a:solidFill>
              </a:rPr>
              <a:t>(also MIKE 1D)</a:t>
            </a:r>
            <a:endParaRPr lang="en-US" dirty="0" smtClean="0">
              <a:solidFill>
                <a:srgbClr val="FFFFFF"/>
              </a:solidFill>
            </a:endParaRPr>
          </a:p>
          <a:p>
            <a:pPr marL="0" indent="0">
              <a:buNone/>
            </a:pPr>
            <a:endParaRPr lang="en-US" dirty="0">
              <a:solidFill>
                <a:srgbClr val="FFFFFF"/>
              </a:solidFill>
            </a:endParaRPr>
          </a:p>
          <a:p>
            <a:pPr marL="0" indent="0">
              <a:buNone/>
            </a:pPr>
            <a:endParaRPr lang="en-GB" dirty="0"/>
          </a:p>
        </p:txBody>
      </p:sp>
      <p:pic>
        <p:nvPicPr>
          <p:cNvPr id="11" name="Picture 11" descr="123-2301_IMG"/>
          <p:cNvPicPr>
            <a:picLocks noChangeAspect="1" noChangeArrowheads="1"/>
          </p:cNvPicPr>
          <p:nvPr/>
        </p:nvPicPr>
        <p:blipFill>
          <a:blip r:embed="rId2"/>
          <a:srcRect/>
          <a:stretch>
            <a:fillRect/>
          </a:stretch>
        </p:blipFill>
        <p:spPr bwMode="auto">
          <a:xfrm>
            <a:off x="395536" y="1941225"/>
            <a:ext cx="2836676" cy="2126086"/>
          </a:xfrm>
          <a:prstGeom prst="rect">
            <a:avLst/>
          </a:prstGeom>
          <a:noFill/>
        </p:spPr>
      </p:pic>
      <p:pic>
        <p:nvPicPr>
          <p:cNvPr id="12" name="Picture 9" descr="20-moulin des prés"/>
          <p:cNvPicPr>
            <a:picLocks noChangeAspect="1" noChangeArrowheads="1"/>
          </p:cNvPicPr>
          <p:nvPr/>
        </p:nvPicPr>
        <p:blipFill>
          <a:blip r:embed="rId3">
            <a:lum bright="18000"/>
          </a:blip>
          <a:srcRect t="21170" r="12325"/>
          <a:stretch>
            <a:fillRect/>
          </a:stretch>
        </p:blipFill>
        <p:spPr bwMode="auto">
          <a:xfrm>
            <a:off x="3635624" y="1943554"/>
            <a:ext cx="2320787" cy="2145982"/>
          </a:xfrm>
          <a:prstGeom prst="rect">
            <a:avLst/>
          </a:prstGeom>
          <a:noFill/>
          <a:ln w="9525">
            <a:noFill/>
            <a:miter lim="800000"/>
            <a:headEnd/>
            <a:tailEnd/>
          </a:ln>
          <a:effectLst/>
        </p:spPr>
      </p:pic>
      <p:pic>
        <p:nvPicPr>
          <p:cNvPr id="13" name="Picture 10" descr="04-moulin offranville"/>
          <p:cNvPicPr>
            <a:picLocks noChangeAspect="1" noChangeArrowheads="1"/>
          </p:cNvPicPr>
          <p:nvPr/>
        </p:nvPicPr>
        <p:blipFill>
          <a:blip r:embed="rId4">
            <a:lum bright="6000"/>
          </a:blip>
          <a:srcRect t="3636"/>
          <a:stretch>
            <a:fillRect/>
          </a:stretch>
        </p:blipFill>
        <p:spPr bwMode="auto">
          <a:xfrm>
            <a:off x="6299449" y="1941225"/>
            <a:ext cx="2448693" cy="2126086"/>
          </a:xfrm>
          <a:prstGeom prst="rect">
            <a:avLst/>
          </a:prstGeom>
          <a:noFill/>
          <a:ln w="9525">
            <a:noFill/>
            <a:miter lim="800000"/>
            <a:headEnd/>
            <a:tailEnd/>
          </a:ln>
          <a:effectLst/>
        </p:spPr>
      </p:pic>
      <p:pic>
        <p:nvPicPr>
          <p:cNvPr id="14" name="Picture 7"/>
          <p:cNvPicPr>
            <a:picLocks noChangeAspect="1" noChangeArrowheads="1"/>
          </p:cNvPicPr>
          <p:nvPr/>
        </p:nvPicPr>
        <p:blipFill>
          <a:blip r:embed="rId5"/>
          <a:srcRect/>
          <a:stretch>
            <a:fillRect/>
          </a:stretch>
        </p:blipFill>
        <p:spPr bwMode="auto">
          <a:xfrm>
            <a:off x="395536" y="4221088"/>
            <a:ext cx="2836676" cy="2134613"/>
          </a:xfrm>
          <a:prstGeom prst="rect">
            <a:avLst/>
          </a:prstGeom>
          <a:noFill/>
          <a:ln w="9525">
            <a:noFill/>
            <a:miter lim="800000"/>
            <a:headEnd/>
            <a:tailEnd/>
          </a:ln>
          <a:effectLst/>
        </p:spPr>
      </p:pic>
      <p:pic>
        <p:nvPicPr>
          <p:cNvPr id="15" name="Picture 8"/>
          <p:cNvPicPr>
            <a:picLocks noChangeAspect="1" noChangeArrowheads="1"/>
          </p:cNvPicPr>
          <p:nvPr/>
        </p:nvPicPr>
        <p:blipFill>
          <a:blip r:embed="rId6"/>
          <a:srcRect/>
          <a:stretch>
            <a:fillRect/>
          </a:stretch>
        </p:blipFill>
        <p:spPr bwMode="auto">
          <a:xfrm>
            <a:off x="3635624" y="4220257"/>
            <a:ext cx="2256834" cy="2127506"/>
          </a:xfrm>
          <a:prstGeom prst="rect">
            <a:avLst/>
          </a:prstGeom>
          <a:noFill/>
          <a:ln w="9525">
            <a:noFill/>
            <a:miter lim="800000"/>
            <a:headEnd/>
            <a:tailEnd/>
          </a:ln>
          <a:effectLst/>
        </p:spPr>
      </p:pic>
      <p:pic>
        <p:nvPicPr>
          <p:cNvPr id="16" name="Picture 14"/>
          <p:cNvPicPr>
            <a:picLocks noChangeArrowheads="1"/>
          </p:cNvPicPr>
          <p:nvPr/>
        </p:nvPicPr>
        <p:blipFill>
          <a:blip r:embed="rId7"/>
          <a:srcRect/>
          <a:stretch>
            <a:fillRect/>
          </a:stretch>
        </p:blipFill>
        <p:spPr bwMode="auto">
          <a:xfrm>
            <a:off x="6228012" y="4330886"/>
            <a:ext cx="2538228" cy="2016877"/>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425464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Weir Formula 1 (</a:t>
            </a:r>
            <a:r>
              <a:rPr lang="en-US" dirty="0" err="1">
                <a:solidFill>
                  <a:srgbClr val="FFFFFF"/>
                </a:solidFill>
              </a:rPr>
              <a:t>Villemonte</a:t>
            </a:r>
            <a:r>
              <a:rPr lang="en-US" dirty="0">
                <a:solidFill>
                  <a:srgbClr val="FFFFFF"/>
                </a:solidFill>
              </a:rPr>
              <a:t>)</a:t>
            </a:r>
          </a:p>
          <a:p>
            <a:pPr marL="0" indent="0">
              <a:buNone/>
            </a:pPr>
            <a:endParaRPr lang="en-GB" dirty="0"/>
          </a:p>
        </p:txBody>
      </p:sp>
      <p:pic>
        <p:nvPicPr>
          <p:cNvPr id="4" name="Picture 4"/>
          <p:cNvPicPr>
            <a:picLocks noChangeAspect="1" noChangeArrowheads="1"/>
          </p:cNvPicPr>
          <p:nvPr/>
        </p:nvPicPr>
        <p:blipFill>
          <a:blip r:embed="rId2"/>
          <a:srcRect/>
          <a:stretch>
            <a:fillRect/>
          </a:stretch>
        </p:blipFill>
        <p:spPr bwMode="auto">
          <a:xfrm>
            <a:off x="3461445" y="4877073"/>
            <a:ext cx="5311775" cy="1285875"/>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762695" y="2060848"/>
            <a:ext cx="5021263" cy="2413000"/>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l="23279" t="30516" r="50992" b="40359"/>
          <a:stretch>
            <a:fillRect/>
          </a:stretch>
        </p:blipFill>
        <p:spPr bwMode="auto">
          <a:xfrm>
            <a:off x="5950645" y="2068786"/>
            <a:ext cx="2824163" cy="2403475"/>
          </a:xfrm>
          <a:prstGeom prst="rect">
            <a:avLst/>
          </a:prstGeom>
          <a:noFill/>
          <a:ln w="9525">
            <a:noFill/>
            <a:miter lim="800000"/>
            <a:headEnd/>
            <a:tailEnd/>
          </a:ln>
          <a:effectLst/>
        </p:spPr>
      </p:pic>
      <p:sp>
        <p:nvSpPr>
          <p:cNvPr id="7" name="Text Box 7"/>
          <p:cNvSpPr txBox="1">
            <a:spLocks noChangeArrowheads="1"/>
          </p:cNvSpPr>
          <p:nvPr/>
        </p:nvSpPr>
        <p:spPr bwMode="auto">
          <a:xfrm>
            <a:off x="251520" y="5100911"/>
            <a:ext cx="3124200" cy="915987"/>
          </a:xfrm>
          <a:prstGeom prst="rect">
            <a:avLst/>
          </a:prstGeom>
          <a:noFill/>
          <a:ln w="12700">
            <a:noFill/>
            <a:miter lim="800000"/>
            <a:headEnd type="none" w="sm" len="sm"/>
            <a:tailEnd type="none" w="sm" len="sm"/>
          </a:ln>
          <a:effectLst/>
        </p:spPr>
        <p:txBody>
          <a:bodyPr>
            <a:spAutoFit/>
          </a:bodyPr>
          <a:lstStyle/>
          <a:p>
            <a:pPr defTabSz="762000"/>
            <a:r>
              <a:rPr lang="en-GB" sz="1800" dirty="0" smtClean="0">
                <a:solidFill>
                  <a:schemeClr val="accent1"/>
                </a:solidFill>
                <a:latin typeface="Arial"/>
                <a:sym typeface="Symbol" pitchFamily="18" charset="2"/>
              </a:rPr>
              <a:t>Standard Weir Expression Reduced According to the</a:t>
            </a:r>
          </a:p>
          <a:p>
            <a:pPr defTabSz="762000"/>
            <a:r>
              <a:rPr lang="en-GB" sz="1800" dirty="0" err="1" smtClean="0">
                <a:solidFill>
                  <a:schemeClr val="accent1"/>
                </a:solidFill>
                <a:latin typeface="Arial"/>
                <a:sym typeface="Symbol" pitchFamily="18" charset="2"/>
              </a:rPr>
              <a:t>Villemonte</a:t>
            </a:r>
            <a:r>
              <a:rPr lang="en-GB" sz="1800" dirty="0" smtClean="0">
                <a:solidFill>
                  <a:schemeClr val="accent1"/>
                </a:solidFill>
                <a:latin typeface="Arial"/>
                <a:sym typeface="Symbol" pitchFamily="18" charset="2"/>
              </a:rPr>
              <a:t> Formula</a:t>
            </a:r>
            <a:endParaRPr lang="en-GB" sz="1800" dirty="0">
              <a:solidFill>
                <a:schemeClr val="accent1"/>
              </a:solidFill>
              <a:latin typeface="Arial"/>
              <a:sym typeface="Symbol" pitchFamily="18" charset="2"/>
            </a:endParaRPr>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Weir Formula 2 (</a:t>
            </a:r>
            <a:r>
              <a:rPr lang="en-US" dirty="0" err="1">
                <a:solidFill>
                  <a:srgbClr val="FFFFFF"/>
                </a:solidFill>
              </a:rPr>
              <a:t>Honma</a:t>
            </a:r>
            <a:r>
              <a:rPr lang="en-US" dirty="0">
                <a:solidFill>
                  <a:srgbClr val="FFFFFF"/>
                </a:solidFill>
              </a:rPr>
              <a:t>)</a:t>
            </a:r>
          </a:p>
          <a:p>
            <a:pPr marL="0" indent="0">
              <a:buNone/>
            </a:pPr>
            <a:endParaRPr lang="en-GB" dirty="0"/>
          </a:p>
        </p:txBody>
      </p:sp>
      <p:pic>
        <p:nvPicPr>
          <p:cNvPr id="4" name="Picture 2"/>
          <p:cNvPicPr>
            <a:picLocks noChangeAspect="1" noChangeArrowheads="1"/>
          </p:cNvPicPr>
          <p:nvPr/>
        </p:nvPicPr>
        <p:blipFill>
          <a:blip r:embed="rId2"/>
          <a:srcRect t="16878" r="4462"/>
          <a:stretch>
            <a:fillRect/>
          </a:stretch>
        </p:blipFill>
        <p:spPr bwMode="auto">
          <a:xfrm>
            <a:off x="3295391" y="4819359"/>
            <a:ext cx="5395913" cy="123825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6813291" y="5703596"/>
            <a:ext cx="1649413" cy="322263"/>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a:stretch>
            <a:fillRect/>
          </a:stretch>
        </p:blipFill>
        <p:spPr bwMode="auto">
          <a:xfrm>
            <a:off x="698215" y="1988840"/>
            <a:ext cx="5021263" cy="2413000"/>
          </a:xfrm>
          <a:prstGeom prst="rect">
            <a:avLst/>
          </a:prstGeom>
          <a:noFill/>
          <a:ln w="9525">
            <a:noFill/>
            <a:miter lim="800000"/>
            <a:headEnd/>
            <a:tailEnd/>
          </a:ln>
          <a:effectLst/>
        </p:spPr>
      </p:pic>
      <p:sp>
        <p:nvSpPr>
          <p:cNvPr id="7" name="Text Box 7"/>
          <p:cNvSpPr txBox="1">
            <a:spLocks noChangeArrowheads="1"/>
          </p:cNvSpPr>
          <p:nvPr/>
        </p:nvSpPr>
        <p:spPr bwMode="auto">
          <a:xfrm>
            <a:off x="251520" y="5009859"/>
            <a:ext cx="2514600" cy="641350"/>
          </a:xfrm>
          <a:prstGeom prst="rect">
            <a:avLst/>
          </a:prstGeom>
          <a:noFill/>
          <a:ln w="12700">
            <a:noFill/>
            <a:miter lim="800000"/>
            <a:headEnd type="none" w="sm" len="sm"/>
            <a:tailEnd type="none" w="sm" len="sm"/>
          </a:ln>
          <a:effectLst/>
        </p:spPr>
        <p:txBody>
          <a:bodyPr>
            <a:spAutoFit/>
          </a:bodyPr>
          <a:lstStyle/>
          <a:p>
            <a:pPr defTabSz="762000"/>
            <a:r>
              <a:rPr lang="en-GB" sz="1800" dirty="0" err="1" smtClean="0">
                <a:solidFill>
                  <a:schemeClr val="accent1"/>
                </a:solidFill>
                <a:latin typeface="Arial"/>
                <a:sym typeface="Symbol" pitchFamily="18" charset="2"/>
              </a:rPr>
              <a:t>Honma</a:t>
            </a:r>
            <a:r>
              <a:rPr lang="en-GB" sz="1800" dirty="0" smtClean="0">
                <a:solidFill>
                  <a:schemeClr val="accent1"/>
                </a:solidFill>
                <a:latin typeface="Arial"/>
                <a:sym typeface="Symbol" pitchFamily="18" charset="2"/>
              </a:rPr>
              <a:t> Formula</a:t>
            </a:r>
          </a:p>
          <a:p>
            <a:pPr defTabSz="762000"/>
            <a:r>
              <a:rPr lang="en-GB" sz="1800" dirty="0" smtClean="0">
                <a:solidFill>
                  <a:schemeClr val="accent1"/>
                </a:solidFill>
                <a:latin typeface="Arial"/>
                <a:sym typeface="Symbol" pitchFamily="18" charset="2"/>
              </a:rPr>
              <a:t>for Weir Flow</a:t>
            </a:r>
            <a:endParaRPr lang="en-GB" sz="1800" dirty="0">
              <a:solidFill>
                <a:schemeClr val="accent1"/>
              </a:solidFill>
              <a:latin typeface="Arial"/>
              <a:sym typeface="Symbol" pitchFamily="18" charset="2"/>
            </a:endParaRPr>
          </a:p>
        </p:txBody>
      </p:sp>
      <p:pic>
        <p:nvPicPr>
          <p:cNvPr id="8" name="Picture 8"/>
          <p:cNvPicPr>
            <a:picLocks noChangeAspect="1" noChangeArrowheads="1"/>
          </p:cNvPicPr>
          <p:nvPr/>
        </p:nvPicPr>
        <p:blipFill>
          <a:blip r:embed="rId5"/>
          <a:srcRect l="23279" t="30516" r="50992" b="40359"/>
          <a:stretch>
            <a:fillRect/>
          </a:stretch>
        </p:blipFill>
        <p:spPr bwMode="auto">
          <a:xfrm>
            <a:off x="5913189" y="1988840"/>
            <a:ext cx="2835275" cy="2409825"/>
          </a:xfrm>
          <a:prstGeom prst="rect">
            <a:avLst/>
          </a:prstGeom>
          <a:noFill/>
          <a:ln w="9525">
            <a:noFill/>
            <a:miter lim="800000"/>
            <a:headEnd/>
            <a:tailEnd/>
          </a:ln>
          <a:effectLst/>
        </p:spPr>
      </p:pic>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Weir Formula 3 (Extended </a:t>
            </a:r>
            <a:r>
              <a:rPr lang="en-US" dirty="0" err="1">
                <a:solidFill>
                  <a:srgbClr val="FFFFFF"/>
                </a:solidFill>
              </a:rPr>
              <a:t>Honma</a:t>
            </a:r>
            <a:r>
              <a:rPr lang="en-US" dirty="0">
                <a:solidFill>
                  <a:srgbClr val="FFFFFF"/>
                </a:solidFill>
              </a:rPr>
              <a:t>)</a:t>
            </a:r>
          </a:p>
          <a:p>
            <a:pPr marL="0" indent="0">
              <a:buNone/>
            </a:pPr>
            <a:endParaRPr lang="en-GB" dirty="0"/>
          </a:p>
        </p:txBody>
      </p:sp>
      <p:pic>
        <p:nvPicPr>
          <p:cNvPr id="4" name="Picture 4"/>
          <p:cNvPicPr>
            <a:picLocks noChangeAspect="1" noChangeArrowheads="1"/>
          </p:cNvPicPr>
          <p:nvPr/>
        </p:nvPicPr>
        <p:blipFill>
          <a:blip r:embed="rId2"/>
          <a:srcRect/>
          <a:stretch>
            <a:fillRect/>
          </a:stretch>
        </p:blipFill>
        <p:spPr bwMode="auto">
          <a:xfrm>
            <a:off x="3856038" y="2783161"/>
            <a:ext cx="4886325" cy="3133725"/>
          </a:xfrm>
          <a:prstGeom prst="rect">
            <a:avLst/>
          </a:prstGeom>
          <a:noFill/>
          <a:ln w="9525">
            <a:noFill/>
            <a:miter lim="800000"/>
            <a:headEnd/>
            <a:tailEnd/>
          </a:ln>
          <a:effectLst/>
        </p:spPr>
      </p:pic>
      <p:sp>
        <p:nvSpPr>
          <p:cNvPr id="5" name="Text Box 5"/>
          <p:cNvSpPr txBox="1">
            <a:spLocks noChangeArrowheads="1"/>
          </p:cNvSpPr>
          <p:nvPr/>
        </p:nvSpPr>
        <p:spPr bwMode="auto">
          <a:xfrm>
            <a:off x="365125" y="4938986"/>
            <a:ext cx="2870200" cy="641350"/>
          </a:xfrm>
          <a:prstGeom prst="rect">
            <a:avLst/>
          </a:prstGeom>
          <a:noFill/>
          <a:ln w="12700">
            <a:noFill/>
            <a:miter lim="800000"/>
            <a:headEnd type="none" w="sm" len="sm"/>
            <a:tailEnd type="none" w="sm" len="sm"/>
          </a:ln>
          <a:effectLst/>
        </p:spPr>
        <p:txBody>
          <a:bodyPr>
            <a:spAutoFit/>
          </a:bodyPr>
          <a:lstStyle/>
          <a:p>
            <a:pPr defTabSz="762000"/>
            <a:r>
              <a:rPr lang="en-GB" sz="1800" dirty="0" smtClean="0">
                <a:solidFill>
                  <a:schemeClr val="accent1"/>
                </a:solidFill>
                <a:latin typeface="Arial"/>
                <a:sym typeface="Symbol" pitchFamily="18" charset="2"/>
              </a:rPr>
              <a:t>Extended </a:t>
            </a:r>
            <a:r>
              <a:rPr lang="en-GB" sz="1800" dirty="0" err="1" smtClean="0">
                <a:solidFill>
                  <a:schemeClr val="accent1"/>
                </a:solidFill>
                <a:latin typeface="Arial"/>
                <a:sym typeface="Symbol" pitchFamily="18" charset="2"/>
              </a:rPr>
              <a:t>Honma</a:t>
            </a:r>
            <a:r>
              <a:rPr lang="en-GB" sz="1800" dirty="0" smtClean="0">
                <a:solidFill>
                  <a:schemeClr val="accent1"/>
                </a:solidFill>
                <a:latin typeface="Arial"/>
                <a:sym typeface="Symbol" pitchFamily="18" charset="2"/>
              </a:rPr>
              <a:t> Formula for Weir Flow</a:t>
            </a:r>
            <a:endParaRPr lang="en-GB" sz="1800" dirty="0">
              <a:solidFill>
                <a:schemeClr val="accent1"/>
              </a:solidFill>
              <a:latin typeface="Arial"/>
              <a:sym typeface="Symbol" pitchFamily="18" charset="2"/>
            </a:endParaRPr>
          </a:p>
        </p:txBody>
      </p:sp>
      <p:pic>
        <p:nvPicPr>
          <p:cNvPr id="6" name="Picture 6"/>
          <p:cNvPicPr>
            <a:picLocks noChangeAspect="1" noChangeArrowheads="1"/>
          </p:cNvPicPr>
          <p:nvPr/>
        </p:nvPicPr>
        <p:blipFill>
          <a:blip r:embed="rId3"/>
          <a:srcRect l="23279" t="30516" r="50992" b="40359"/>
          <a:stretch>
            <a:fillRect/>
          </a:stretch>
        </p:blipFill>
        <p:spPr bwMode="auto">
          <a:xfrm>
            <a:off x="850900" y="2060848"/>
            <a:ext cx="2506663" cy="2130425"/>
          </a:xfrm>
          <a:prstGeom prst="rect">
            <a:avLst/>
          </a:prstGeom>
          <a:noFill/>
          <a:ln w="9525">
            <a:noFill/>
            <a:miter lim="800000"/>
            <a:headEnd/>
            <a:tailEnd/>
          </a:ln>
          <a:effectLst/>
        </p:spPr>
      </p:pic>
      <p:sp>
        <p:nvSpPr>
          <p:cNvPr id="7" name="Freeform 7"/>
          <p:cNvSpPr>
            <a:spLocks/>
          </p:cNvSpPr>
          <p:nvPr/>
        </p:nvSpPr>
        <p:spPr bwMode="auto">
          <a:xfrm rot="16200000" flipH="1">
            <a:off x="4489450" y="1016273"/>
            <a:ext cx="368300" cy="3086100"/>
          </a:xfrm>
          <a:custGeom>
            <a:avLst/>
            <a:gdLst/>
            <a:ahLst/>
            <a:cxnLst>
              <a:cxn ang="0">
                <a:pos x="0" y="0"/>
              </a:cxn>
              <a:cxn ang="0">
                <a:pos x="0" y="424"/>
              </a:cxn>
              <a:cxn ang="0">
                <a:pos x="272" y="424"/>
              </a:cxn>
            </a:cxnLst>
            <a:rect l="0" t="0" r="r" b="b"/>
            <a:pathLst>
              <a:path w="272" h="424">
                <a:moveTo>
                  <a:pt x="0" y="0"/>
                </a:moveTo>
                <a:lnTo>
                  <a:pt x="0" y="424"/>
                </a:lnTo>
                <a:lnTo>
                  <a:pt x="272" y="424"/>
                </a:lnTo>
              </a:path>
            </a:pathLst>
          </a:custGeom>
          <a:noFill/>
          <a:ln w="28575">
            <a:solidFill>
              <a:schemeClr val="accent2"/>
            </a:solidFill>
            <a:round/>
            <a:headEnd type="none" w="med" len="med"/>
            <a:tailEnd type="triangle" w="med" len="med"/>
          </a:ln>
          <a:effectLst/>
        </p:spPr>
        <p:txBody>
          <a:bodyPr/>
          <a:lstStyle/>
          <a:p>
            <a:endParaRPr lang="da-DK"/>
          </a:p>
        </p:txBody>
      </p:sp>
      <p:sp>
        <p:nvSpPr>
          <p:cNvPr id="8" name="Footer Placeholder 7"/>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Culvert formula</a:t>
            </a:r>
          </a:p>
          <a:p>
            <a:pPr marL="0" indent="0">
              <a:buNone/>
            </a:pPr>
            <a:endParaRPr lang="en-GB" dirty="0"/>
          </a:p>
        </p:txBody>
      </p:sp>
      <p:graphicFrame>
        <p:nvGraphicFramePr>
          <p:cNvPr id="4" name="Object 27"/>
          <p:cNvGraphicFramePr>
            <a:graphicFrameLocks noChangeAspect="1"/>
          </p:cNvGraphicFramePr>
          <p:nvPr>
            <p:extLst>
              <p:ext uri="{D42A27DB-BD31-4B8C-83A1-F6EECF244321}">
                <p14:modId xmlns:p14="http://schemas.microsoft.com/office/powerpoint/2010/main" val="4169207021"/>
              </p:ext>
            </p:extLst>
          </p:nvPr>
        </p:nvGraphicFramePr>
        <p:xfrm>
          <a:off x="1591642" y="1785926"/>
          <a:ext cx="6508750" cy="1030288"/>
        </p:xfrm>
        <a:graphic>
          <a:graphicData uri="http://schemas.openxmlformats.org/presentationml/2006/ole">
            <mc:AlternateContent xmlns:mc="http://schemas.openxmlformats.org/markup-compatibility/2006">
              <mc:Choice xmlns:v="urn:schemas-microsoft-com:vml" Requires="v">
                <p:oleObj spid="_x0000_s100394" name="Equation" r:id="rId3" imgW="3035160" imgH="482400" progId="Equation.3">
                  <p:embed/>
                </p:oleObj>
              </mc:Choice>
              <mc:Fallback>
                <p:oleObj name="Equation" r:id="rId3" imgW="303516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642" y="1785926"/>
                        <a:ext cx="6508750" cy="1030288"/>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5" name="Object 28"/>
          <p:cNvGraphicFramePr>
            <a:graphicFrameLocks noChangeAspect="1"/>
          </p:cNvGraphicFramePr>
          <p:nvPr>
            <p:extLst>
              <p:ext uri="{D42A27DB-BD31-4B8C-83A1-F6EECF244321}">
                <p14:modId xmlns:p14="http://schemas.microsoft.com/office/powerpoint/2010/main" val="1054431743"/>
              </p:ext>
            </p:extLst>
          </p:nvPr>
        </p:nvGraphicFramePr>
        <p:xfrm>
          <a:off x="5811242" y="3141663"/>
          <a:ext cx="1738313" cy="777875"/>
        </p:xfrm>
        <a:graphic>
          <a:graphicData uri="http://schemas.openxmlformats.org/presentationml/2006/ole">
            <mc:AlternateContent xmlns:mc="http://schemas.openxmlformats.org/markup-compatibility/2006">
              <mc:Choice xmlns:v="urn:schemas-microsoft-com:vml" Requires="v">
                <p:oleObj spid="_x0000_s100395" name="Equation" r:id="rId5" imgW="1079280" imgH="482400" progId="Equation.3">
                  <p:embed/>
                </p:oleObj>
              </mc:Choice>
              <mc:Fallback>
                <p:oleObj name="Equation" r:id="rId5" imgW="107928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1242" y="3141663"/>
                        <a:ext cx="1738313" cy="777875"/>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6" name="Object 29"/>
          <p:cNvGraphicFramePr>
            <a:graphicFrameLocks noChangeAspect="1"/>
          </p:cNvGraphicFramePr>
          <p:nvPr>
            <p:extLst>
              <p:ext uri="{D42A27DB-BD31-4B8C-83A1-F6EECF244321}">
                <p14:modId xmlns:p14="http://schemas.microsoft.com/office/powerpoint/2010/main" val="1917396713"/>
              </p:ext>
            </p:extLst>
          </p:nvPr>
        </p:nvGraphicFramePr>
        <p:xfrm>
          <a:off x="5811242" y="4005263"/>
          <a:ext cx="1962150" cy="817562"/>
        </p:xfrm>
        <a:graphic>
          <a:graphicData uri="http://schemas.openxmlformats.org/presentationml/2006/ole">
            <mc:AlternateContent xmlns:mc="http://schemas.openxmlformats.org/markup-compatibility/2006">
              <mc:Choice xmlns:v="urn:schemas-microsoft-com:vml" Requires="v">
                <p:oleObj spid="_x0000_s100396" name="Equation" r:id="rId7" imgW="1218960" imgH="507960" progId="Equation.3">
                  <p:embed/>
                </p:oleObj>
              </mc:Choice>
              <mc:Fallback>
                <p:oleObj name="Equation" r:id="rId7" imgW="1218960" imgH="5079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1242" y="4005263"/>
                        <a:ext cx="1962150" cy="817562"/>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7" name="Object 31"/>
          <p:cNvGraphicFramePr>
            <a:graphicFrameLocks noChangeAspect="1"/>
          </p:cNvGraphicFramePr>
          <p:nvPr>
            <p:extLst>
              <p:ext uri="{D42A27DB-BD31-4B8C-83A1-F6EECF244321}">
                <p14:modId xmlns:p14="http://schemas.microsoft.com/office/powerpoint/2010/main" val="2244504018"/>
              </p:ext>
            </p:extLst>
          </p:nvPr>
        </p:nvGraphicFramePr>
        <p:xfrm>
          <a:off x="5811242" y="4941888"/>
          <a:ext cx="1270000" cy="757237"/>
        </p:xfrm>
        <a:graphic>
          <a:graphicData uri="http://schemas.openxmlformats.org/presentationml/2006/ole">
            <mc:AlternateContent xmlns:mc="http://schemas.openxmlformats.org/markup-compatibility/2006">
              <mc:Choice xmlns:v="urn:schemas-microsoft-com:vml" Requires="v">
                <p:oleObj spid="_x0000_s100397" name="Equation" r:id="rId9" imgW="787320" imgH="469800" progId="Equation.3">
                  <p:embed/>
                </p:oleObj>
              </mc:Choice>
              <mc:Fallback>
                <p:oleObj name="Equation" r:id="rId9" imgW="787320" imgH="469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1242" y="4941888"/>
                        <a:ext cx="1270000" cy="757237"/>
                      </a:xfrm>
                      <a:prstGeom prst="rect">
                        <a:avLst/>
                      </a:prstGeom>
                      <a:solidFill>
                        <a:schemeClr val="accent1"/>
                      </a:solidFill>
                      <a:ln w="9525">
                        <a:solidFill>
                          <a:schemeClr val="tx1"/>
                        </a:solidFill>
                        <a:miter lim="800000"/>
                        <a:headEnd/>
                        <a:tailEnd/>
                      </a:ln>
                    </p:spPr>
                  </p:pic>
                </p:oleObj>
              </mc:Fallback>
            </mc:AlternateContent>
          </a:graphicData>
        </a:graphic>
      </p:graphicFrame>
      <p:graphicFrame>
        <p:nvGraphicFramePr>
          <p:cNvPr id="8" name="Object 33"/>
          <p:cNvGraphicFramePr>
            <a:graphicFrameLocks noChangeAspect="1"/>
          </p:cNvGraphicFramePr>
          <p:nvPr>
            <p:extLst>
              <p:ext uri="{D42A27DB-BD31-4B8C-83A1-F6EECF244321}">
                <p14:modId xmlns:p14="http://schemas.microsoft.com/office/powerpoint/2010/main" val="2672341483"/>
              </p:ext>
            </p:extLst>
          </p:nvPr>
        </p:nvGraphicFramePr>
        <p:xfrm>
          <a:off x="5811242" y="6021388"/>
          <a:ext cx="2132013" cy="368300"/>
        </p:xfrm>
        <a:graphic>
          <a:graphicData uri="http://schemas.openxmlformats.org/presentationml/2006/ole">
            <mc:AlternateContent xmlns:mc="http://schemas.openxmlformats.org/markup-compatibility/2006">
              <mc:Choice xmlns:v="urn:schemas-microsoft-com:vml" Requires="v">
                <p:oleObj spid="_x0000_s100398" name="Equation" r:id="rId11" imgW="1320480" imgH="228600" progId="Equation.3">
                  <p:embed/>
                </p:oleObj>
              </mc:Choice>
              <mc:Fallback>
                <p:oleObj name="Equation" r:id="rId11" imgW="13204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1242" y="6021388"/>
                        <a:ext cx="2132013" cy="368300"/>
                      </a:xfrm>
                      <a:prstGeom prst="rect">
                        <a:avLst/>
                      </a:prstGeom>
                      <a:solidFill>
                        <a:schemeClr val="accent1"/>
                      </a:solidFill>
                      <a:ln w="9525">
                        <a:solidFill>
                          <a:schemeClr val="tx1"/>
                        </a:solidFill>
                        <a:miter lim="800000"/>
                        <a:headEnd/>
                        <a:tailEnd/>
                      </a:ln>
                    </p:spPr>
                  </p:pic>
                </p:oleObj>
              </mc:Fallback>
            </mc:AlternateContent>
          </a:graphicData>
        </a:graphic>
      </p:graphicFrame>
      <p:sp>
        <p:nvSpPr>
          <p:cNvPr id="9" name="Text Box 49"/>
          <p:cNvSpPr txBox="1">
            <a:spLocks noChangeArrowheads="1"/>
          </p:cNvSpPr>
          <p:nvPr/>
        </p:nvSpPr>
        <p:spPr bwMode="auto">
          <a:xfrm>
            <a:off x="2677517" y="4221163"/>
            <a:ext cx="2178802" cy="400110"/>
          </a:xfrm>
          <a:prstGeom prst="rect">
            <a:avLst/>
          </a:prstGeom>
          <a:noFill/>
          <a:ln w="12700">
            <a:noFill/>
            <a:miter lim="800000"/>
            <a:headEnd type="none" w="sm" len="sm"/>
            <a:tailEnd type="none" w="sm" len="sm"/>
          </a:ln>
          <a:effectLst/>
        </p:spPr>
        <p:txBody>
          <a:bodyPr wrap="none">
            <a:spAutoFit/>
          </a:bodyPr>
          <a:lstStyle/>
          <a:p>
            <a:pPr marL="1028700" lvl="1" indent="-457200" defTabSz="762000" eaLnBrk="0" hangingPunct="0">
              <a:buFontTx/>
              <a:buChar char="•"/>
            </a:pPr>
            <a:r>
              <a:rPr lang="en-GB" smtClean="0">
                <a:solidFill>
                  <a:srgbClr val="FFFFFF"/>
                </a:solidFill>
                <a:latin typeface="Arial"/>
              </a:rPr>
              <a:t>Exit loss</a:t>
            </a:r>
            <a:endParaRPr lang="en-GB">
              <a:solidFill>
                <a:srgbClr val="FFFFFF"/>
              </a:solidFill>
              <a:latin typeface="Arial"/>
            </a:endParaRPr>
          </a:p>
        </p:txBody>
      </p:sp>
      <p:sp>
        <p:nvSpPr>
          <p:cNvPr id="10" name="Text Box 50"/>
          <p:cNvSpPr txBox="1">
            <a:spLocks noChangeArrowheads="1"/>
          </p:cNvSpPr>
          <p:nvPr/>
        </p:nvSpPr>
        <p:spPr bwMode="auto">
          <a:xfrm>
            <a:off x="2639417" y="3395663"/>
            <a:ext cx="2776722" cy="400110"/>
          </a:xfrm>
          <a:prstGeom prst="rect">
            <a:avLst/>
          </a:prstGeom>
          <a:noFill/>
          <a:ln w="12700">
            <a:noFill/>
            <a:miter lim="800000"/>
            <a:headEnd type="none" w="sm" len="sm"/>
            <a:tailEnd type="none" w="sm" len="sm"/>
          </a:ln>
          <a:effectLst/>
        </p:spPr>
        <p:txBody>
          <a:bodyPr wrap="none">
            <a:spAutoFit/>
          </a:bodyPr>
          <a:lstStyle/>
          <a:p>
            <a:pPr marL="1028700" lvl="1" indent="-457200" defTabSz="762000" eaLnBrk="0" hangingPunct="0">
              <a:buFontTx/>
              <a:buChar char="•"/>
            </a:pPr>
            <a:r>
              <a:rPr lang="en-GB" smtClean="0">
                <a:solidFill>
                  <a:srgbClr val="FFFFFF"/>
                </a:solidFill>
                <a:latin typeface="Arial"/>
              </a:rPr>
              <a:t>Entrance loss</a:t>
            </a:r>
            <a:endParaRPr lang="en-GB">
              <a:solidFill>
                <a:srgbClr val="FFFFFF"/>
              </a:solidFill>
              <a:latin typeface="Arial"/>
            </a:endParaRPr>
          </a:p>
        </p:txBody>
      </p:sp>
      <p:sp>
        <p:nvSpPr>
          <p:cNvPr id="11" name="Text Box 51"/>
          <p:cNvSpPr txBox="1">
            <a:spLocks noChangeArrowheads="1"/>
          </p:cNvSpPr>
          <p:nvPr/>
        </p:nvSpPr>
        <p:spPr bwMode="auto">
          <a:xfrm>
            <a:off x="2715617" y="5072063"/>
            <a:ext cx="2592376" cy="400110"/>
          </a:xfrm>
          <a:prstGeom prst="rect">
            <a:avLst/>
          </a:prstGeom>
          <a:noFill/>
          <a:ln w="12700">
            <a:noFill/>
            <a:miter lim="800000"/>
            <a:headEnd type="none" w="sm" len="sm"/>
            <a:tailEnd type="none" w="sm" len="sm"/>
          </a:ln>
          <a:effectLst/>
        </p:spPr>
        <p:txBody>
          <a:bodyPr wrap="none">
            <a:spAutoFit/>
          </a:bodyPr>
          <a:lstStyle/>
          <a:p>
            <a:pPr marL="1028700" lvl="1" indent="-457200" defTabSz="762000" eaLnBrk="0" hangingPunct="0">
              <a:buFontTx/>
              <a:buChar char="•"/>
            </a:pPr>
            <a:r>
              <a:rPr lang="en-GB" smtClean="0">
                <a:solidFill>
                  <a:srgbClr val="FFFFFF"/>
                </a:solidFill>
                <a:latin typeface="Arial"/>
              </a:rPr>
              <a:t>Friction loss</a:t>
            </a:r>
            <a:endParaRPr lang="en-GB">
              <a:solidFill>
                <a:srgbClr val="FFFFFF"/>
              </a:solidFill>
              <a:latin typeface="Arial"/>
            </a:endParaRPr>
          </a:p>
        </p:txBody>
      </p:sp>
      <p:sp>
        <p:nvSpPr>
          <p:cNvPr id="12" name="Text Box 52"/>
          <p:cNvSpPr txBox="1">
            <a:spLocks noChangeArrowheads="1"/>
          </p:cNvSpPr>
          <p:nvPr/>
        </p:nvSpPr>
        <p:spPr bwMode="auto">
          <a:xfrm>
            <a:off x="2715617" y="6021388"/>
            <a:ext cx="2433638" cy="396875"/>
          </a:xfrm>
          <a:prstGeom prst="rect">
            <a:avLst/>
          </a:prstGeom>
          <a:noFill/>
          <a:ln w="12700">
            <a:noFill/>
            <a:miter lim="800000"/>
            <a:headEnd type="none" w="sm" len="sm"/>
            <a:tailEnd type="none" w="sm" len="sm"/>
          </a:ln>
          <a:effectLst/>
        </p:spPr>
        <p:txBody>
          <a:bodyPr wrap="none">
            <a:spAutoFit/>
          </a:bodyPr>
          <a:lstStyle/>
          <a:p>
            <a:pPr marL="1028700" lvl="1" indent="-457200" defTabSz="762000" eaLnBrk="0" hangingPunct="0">
              <a:buFontTx/>
              <a:buChar char="•"/>
            </a:pPr>
            <a:r>
              <a:rPr lang="en-GB" smtClean="0">
                <a:solidFill>
                  <a:srgbClr val="FFFFFF"/>
                </a:solidFill>
                <a:latin typeface="Arial"/>
              </a:rPr>
              <a:t>Bend loss</a:t>
            </a:r>
            <a:endParaRPr lang="en-GB">
              <a:solidFill>
                <a:srgbClr val="FFFFFF"/>
              </a:solidFill>
              <a:latin typeface="Arial"/>
            </a:endParaRPr>
          </a:p>
        </p:txBody>
      </p:sp>
      <p:sp>
        <p:nvSpPr>
          <p:cNvPr id="13" name="Footer Placeholder 12"/>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da-DK" dirty="0" err="1">
                <a:solidFill>
                  <a:srgbClr val="FFFFFF"/>
                </a:solidFill>
              </a:rPr>
              <a:t>Culverts</a:t>
            </a:r>
            <a:r>
              <a:rPr lang="da-DK" dirty="0">
                <a:solidFill>
                  <a:srgbClr val="FFFFFF"/>
                </a:solidFill>
              </a:rPr>
              <a:t> GUI</a:t>
            </a:r>
            <a:endParaRPr lang="en-US" dirty="0">
              <a:solidFill>
                <a:srgbClr val="FFFFFF"/>
              </a:solidFill>
            </a:endParaRPr>
          </a:p>
          <a:p>
            <a:pPr marL="0" indent="0">
              <a:buNone/>
            </a:pPr>
            <a:endParaRPr lang="en-US" dirty="0" smtClean="0">
              <a:solidFill>
                <a:srgbClr val="FFFFFF"/>
              </a:solidFill>
            </a:endParaRPr>
          </a:p>
        </p:txBody>
      </p:sp>
      <p:pic>
        <p:nvPicPr>
          <p:cNvPr id="4" name="Picture 4"/>
          <p:cNvPicPr>
            <a:picLocks noChangeAspect="1" noChangeArrowheads="1"/>
          </p:cNvPicPr>
          <p:nvPr/>
        </p:nvPicPr>
        <p:blipFill>
          <a:blip r:embed="rId2"/>
          <a:srcRect/>
          <a:stretch>
            <a:fillRect/>
          </a:stretch>
        </p:blipFill>
        <p:spPr bwMode="auto">
          <a:xfrm>
            <a:off x="1551037" y="1556792"/>
            <a:ext cx="7413451" cy="5081048"/>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Culverts</a:t>
            </a:r>
          </a:p>
          <a:p>
            <a:pPr marL="0" indent="0">
              <a:buNone/>
            </a:pPr>
            <a:endParaRPr lang="en-GB" dirty="0"/>
          </a:p>
        </p:txBody>
      </p:sp>
      <p:pic>
        <p:nvPicPr>
          <p:cNvPr id="4" name="Picture 12" descr="culverts"/>
          <p:cNvPicPr>
            <a:picLocks noChangeAspect="1" noChangeArrowheads="1"/>
          </p:cNvPicPr>
          <p:nvPr/>
        </p:nvPicPr>
        <p:blipFill>
          <a:blip r:embed="rId2"/>
          <a:srcRect/>
          <a:stretch>
            <a:fillRect/>
          </a:stretch>
        </p:blipFill>
        <p:spPr bwMode="auto">
          <a:xfrm>
            <a:off x="6414392" y="1340768"/>
            <a:ext cx="2478088" cy="1651000"/>
          </a:xfrm>
          <a:prstGeom prst="rect">
            <a:avLst/>
          </a:prstGeom>
          <a:noFill/>
        </p:spPr>
      </p:pic>
      <p:grpSp>
        <p:nvGrpSpPr>
          <p:cNvPr id="5" name="Group 4"/>
          <p:cNvGrpSpPr>
            <a:grpSpLocks/>
          </p:cNvGrpSpPr>
          <p:nvPr/>
        </p:nvGrpSpPr>
        <p:grpSpPr bwMode="auto">
          <a:xfrm>
            <a:off x="271587" y="2060997"/>
            <a:ext cx="6072187" cy="1957388"/>
            <a:chOff x="1409" y="1873"/>
            <a:chExt cx="3825" cy="1233"/>
          </a:xfrm>
        </p:grpSpPr>
        <p:pic>
          <p:nvPicPr>
            <p:cNvPr id="6" name="Picture 5"/>
            <p:cNvPicPr>
              <a:picLocks noChangeAspect="1" noChangeArrowheads="1"/>
            </p:cNvPicPr>
            <p:nvPr/>
          </p:nvPicPr>
          <p:blipFill>
            <a:blip r:embed="rId3"/>
            <a:srcRect l="22910" t="22148" r="14780" b="51187"/>
            <a:stretch>
              <a:fillRect/>
            </a:stretch>
          </p:blipFill>
          <p:spPr bwMode="auto">
            <a:xfrm>
              <a:off x="1409" y="1876"/>
              <a:ext cx="3825" cy="1230"/>
            </a:xfrm>
            <a:prstGeom prst="rect">
              <a:avLst/>
            </a:prstGeom>
            <a:noFill/>
            <a:ln w="9525">
              <a:noFill/>
              <a:miter lim="800000"/>
              <a:headEnd/>
              <a:tailEnd/>
            </a:ln>
            <a:effectLst/>
          </p:spPr>
        </p:pic>
        <p:sp>
          <p:nvSpPr>
            <p:cNvPr id="7" name="Rectangle 6"/>
            <p:cNvSpPr>
              <a:spLocks noChangeArrowheads="1"/>
            </p:cNvSpPr>
            <p:nvPr/>
          </p:nvSpPr>
          <p:spPr bwMode="auto">
            <a:xfrm>
              <a:off x="1413" y="1873"/>
              <a:ext cx="1509" cy="92"/>
            </a:xfrm>
            <a:prstGeom prst="rect">
              <a:avLst/>
            </a:prstGeom>
            <a:solidFill>
              <a:srgbClr val="EAEAEA"/>
            </a:solidFill>
            <a:ln w="9525">
              <a:solidFill>
                <a:srgbClr val="EAEAEA"/>
              </a:solidFill>
              <a:miter lim="800000"/>
              <a:headEnd/>
              <a:tailEnd/>
            </a:ln>
            <a:effectLst/>
          </p:spPr>
          <p:txBody>
            <a:bodyPr wrap="none" anchor="ctr"/>
            <a:lstStyle/>
            <a:p>
              <a:endParaRPr lang="da-DK"/>
            </a:p>
          </p:txBody>
        </p:sp>
        <p:sp>
          <p:nvSpPr>
            <p:cNvPr id="8" name="Rectangle 7"/>
            <p:cNvSpPr>
              <a:spLocks noChangeArrowheads="1"/>
            </p:cNvSpPr>
            <p:nvPr/>
          </p:nvSpPr>
          <p:spPr bwMode="auto">
            <a:xfrm>
              <a:off x="2925" y="2825"/>
              <a:ext cx="2301" cy="252"/>
            </a:xfrm>
            <a:prstGeom prst="rect">
              <a:avLst/>
            </a:prstGeom>
            <a:solidFill>
              <a:srgbClr val="EAEAEA"/>
            </a:solidFill>
            <a:ln w="9525">
              <a:solidFill>
                <a:srgbClr val="EAEAEA"/>
              </a:solidFill>
              <a:miter lim="800000"/>
              <a:headEnd/>
              <a:tailEnd/>
            </a:ln>
            <a:effectLst/>
          </p:spPr>
          <p:txBody>
            <a:bodyPr wrap="none" anchor="ctr"/>
            <a:lstStyle/>
            <a:p>
              <a:endParaRPr lang="da-DK"/>
            </a:p>
          </p:txBody>
        </p:sp>
      </p:grpSp>
      <p:sp>
        <p:nvSpPr>
          <p:cNvPr id="9" name="Text Box 8"/>
          <p:cNvSpPr txBox="1">
            <a:spLocks noChangeArrowheads="1"/>
          </p:cNvSpPr>
          <p:nvPr/>
        </p:nvSpPr>
        <p:spPr bwMode="auto">
          <a:xfrm>
            <a:off x="179512" y="1627610"/>
            <a:ext cx="6213475" cy="4478149"/>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dirty="0" smtClean="0">
                <a:solidFill>
                  <a:srgbClr val="FFFFFF"/>
                </a:solidFill>
                <a:latin typeface="Arial"/>
              </a:rPr>
              <a:t>Same Types as Weirs (including Side + Reservoir)</a:t>
            </a:r>
          </a:p>
          <a:p>
            <a:pPr defTabSz="762000" eaLnBrk="0" hangingPunct="0">
              <a:spcBef>
                <a:spcPct val="50000"/>
              </a:spcBef>
            </a:pPr>
            <a:endParaRPr lang="en-GB" sz="1800" dirty="0" smtClean="0">
              <a:solidFill>
                <a:srgbClr val="FFFFFF"/>
              </a:solidFill>
              <a:latin typeface="Arial"/>
            </a:endParaRPr>
          </a:p>
          <a:p>
            <a:pPr defTabSz="762000" eaLnBrk="0" hangingPunct="0">
              <a:spcBef>
                <a:spcPct val="50000"/>
              </a:spcBef>
            </a:pPr>
            <a:endParaRPr lang="en-GB" sz="1800" dirty="0" smtClean="0">
              <a:solidFill>
                <a:srgbClr val="FFFFFF"/>
              </a:solidFill>
              <a:latin typeface="Arial"/>
            </a:endParaRPr>
          </a:p>
          <a:p>
            <a:pPr defTabSz="762000" eaLnBrk="0" hangingPunct="0">
              <a:spcBef>
                <a:spcPct val="50000"/>
              </a:spcBef>
            </a:pPr>
            <a:endParaRPr lang="en-GB" sz="1800" dirty="0" smtClean="0">
              <a:solidFill>
                <a:srgbClr val="FFFFFF"/>
              </a:solidFill>
              <a:latin typeface="Arial"/>
            </a:endParaRPr>
          </a:p>
          <a:p>
            <a:pPr defTabSz="762000" eaLnBrk="0" hangingPunct="0">
              <a:spcBef>
                <a:spcPct val="50000"/>
              </a:spcBef>
            </a:pPr>
            <a:endParaRPr lang="en-GB" sz="1800" dirty="0" smtClean="0">
              <a:solidFill>
                <a:srgbClr val="FFFFFF"/>
              </a:solidFill>
              <a:latin typeface="Arial"/>
            </a:endParaRPr>
          </a:p>
          <a:p>
            <a:pPr defTabSz="762000" eaLnBrk="0" hangingPunct="0">
              <a:spcBef>
                <a:spcPct val="50000"/>
              </a:spcBef>
            </a:pPr>
            <a:endParaRPr lang="en-GB" sz="1800" dirty="0" smtClean="0">
              <a:solidFill>
                <a:srgbClr val="FFFFFF"/>
              </a:solidFill>
              <a:latin typeface="Arial"/>
            </a:endParaRPr>
          </a:p>
          <a:p>
            <a:pPr defTabSz="762000" eaLnBrk="0" hangingPunct="0">
              <a:spcBef>
                <a:spcPts val="1800"/>
              </a:spcBef>
            </a:pPr>
            <a:r>
              <a:rPr lang="en-GB" sz="1800" dirty="0" smtClean="0">
                <a:solidFill>
                  <a:srgbClr val="FFFFFF"/>
                </a:solidFill>
                <a:latin typeface="Arial"/>
              </a:rPr>
              <a:t>Culverts are similar to Weirs, except:</a:t>
            </a:r>
          </a:p>
          <a:p>
            <a:pPr marL="285750" indent="-285750" defTabSz="762000" eaLnBrk="0" hangingPunct="0">
              <a:spcBef>
                <a:spcPct val="50000"/>
              </a:spcBef>
              <a:buFont typeface="Arial" pitchFamily="34" charset="0"/>
              <a:buChar char="•"/>
            </a:pPr>
            <a:r>
              <a:rPr lang="en-GB" sz="1800" dirty="0" smtClean="0">
                <a:solidFill>
                  <a:srgbClr val="FFFFFF"/>
                </a:solidFill>
                <a:latin typeface="Arial"/>
              </a:rPr>
              <a:t>Culverts have Length, therefore a Friction Loss</a:t>
            </a:r>
          </a:p>
          <a:p>
            <a:pPr marL="285750" indent="-285750" defTabSz="762000" eaLnBrk="0" hangingPunct="0">
              <a:spcBef>
                <a:spcPct val="50000"/>
              </a:spcBef>
              <a:buFont typeface="Arial" pitchFamily="34" charset="0"/>
              <a:buChar char="•"/>
            </a:pPr>
            <a:r>
              <a:rPr lang="en-GB" sz="1800" dirty="0" smtClean="0">
                <a:solidFill>
                  <a:srgbClr val="FFFFFF"/>
                </a:solidFill>
                <a:latin typeface="Arial"/>
              </a:rPr>
              <a:t>Culverts have a Soffit, therefore a possible Orifice Control Mechanism (and Vena Contractor effect)</a:t>
            </a:r>
          </a:p>
          <a:p>
            <a:pPr marL="285750" indent="-285750" defTabSz="762000" eaLnBrk="0" hangingPunct="0">
              <a:spcBef>
                <a:spcPct val="50000"/>
              </a:spcBef>
              <a:buFont typeface="Arial" pitchFamily="34" charset="0"/>
              <a:buChar char="•"/>
            </a:pPr>
            <a:r>
              <a:rPr lang="en-GB" sz="1800" dirty="0" smtClean="0">
                <a:solidFill>
                  <a:srgbClr val="FFFFFF"/>
                </a:solidFill>
                <a:latin typeface="Arial"/>
              </a:rPr>
              <a:t>Culverts have a Bend Loss Option</a:t>
            </a:r>
            <a:endParaRPr lang="en-GB" sz="1800" dirty="0">
              <a:solidFill>
                <a:srgbClr val="FFFFFF"/>
              </a:solidFill>
              <a:latin typeface="Arial"/>
            </a:endParaRPr>
          </a:p>
        </p:txBody>
      </p:sp>
      <p:pic>
        <p:nvPicPr>
          <p:cNvPr id="10" name="Picture 9"/>
          <p:cNvPicPr>
            <a:picLocks noChangeAspect="1" noChangeArrowheads="1"/>
          </p:cNvPicPr>
          <p:nvPr/>
        </p:nvPicPr>
        <p:blipFill>
          <a:blip r:embed="rId4"/>
          <a:srcRect t="5348"/>
          <a:stretch>
            <a:fillRect/>
          </a:stretch>
        </p:blipFill>
        <p:spPr bwMode="auto">
          <a:xfrm>
            <a:off x="5489699" y="3854872"/>
            <a:ext cx="2711450" cy="990600"/>
          </a:xfrm>
          <a:prstGeom prst="rect">
            <a:avLst/>
          </a:prstGeom>
          <a:noFill/>
          <a:ln w="9525">
            <a:noFill/>
            <a:miter lim="800000"/>
            <a:headEnd/>
            <a:tailEnd/>
          </a:ln>
          <a:effectLst/>
        </p:spPr>
      </p:pic>
      <p:sp>
        <p:nvSpPr>
          <p:cNvPr id="11" name="Freeform 10"/>
          <p:cNvSpPr>
            <a:spLocks/>
          </p:cNvSpPr>
          <p:nvPr/>
        </p:nvSpPr>
        <p:spPr bwMode="auto">
          <a:xfrm>
            <a:off x="4803899" y="2402310"/>
            <a:ext cx="622300" cy="1536700"/>
          </a:xfrm>
          <a:custGeom>
            <a:avLst/>
            <a:gdLst/>
            <a:ahLst/>
            <a:cxnLst>
              <a:cxn ang="0">
                <a:pos x="0" y="0"/>
              </a:cxn>
              <a:cxn ang="0">
                <a:pos x="0" y="424"/>
              </a:cxn>
              <a:cxn ang="0">
                <a:pos x="272" y="424"/>
              </a:cxn>
            </a:cxnLst>
            <a:rect l="0" t="0" r="r" b="b"/>
            <a:pathLst>
              <a:path w="272" h="424">
                <a:moveTo>
                  <a:pt x="0" y="0"/>
                </a:moveTo>
                <a:lnTo>
                  <a:pt x="0" y="424"/>
                </a:lnTo>
                <a:lnTo>
                  <a:pt x="272" y="424"/>
                </a:lnTo>
              </a:path>
            </a:pathLst>
          </a:custGeom>
          <a:noFill/>
          <a:ln w="28575">
            <a:solidFill>
              <a:schemeClr val="accent2"/>
            </a:solidFill>
            <a:round/>
            <a:headEnd type="none" w="med" len="med"/>
            <a:tailEnd type="triangle" w="med" len="med"/>
          </a:ln>
          <a:effectLst/>
        </p:spPr>
        <p:txBody>
          <a:bodyPr/>
          <a:lstStyle/>
          <a:p>
            <a:endParaRPr lang="da-DK"/>
          </a:p>
        </p:txBody>
      </p:sp>
      <p:sp>
        <p:nvSpPr>
          <p:cNvPr id="12" name="Footer Placeholder 11"/>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smtClean="0">
                <a:solidFill>
                  <a:srgbClr val="FFFFFF"/>
                </a:solidFill>
              </a:rPr>
              <a:t>Pumps</a:t>
            </a:r>
            <a:endParaRPr lang="en-US" dirty="0">
              <a:solidFill>
                <a:srgbClr val="FFFFFF"/>
              </a:solidFill>
            </a:endParaRPr>
          </a:p>
          <a:p>
            <a:pPr marL="0" indent="0">
              <a:buNone/>
            </a:pPr>
            <a:endParaRPr lang="en-GB" dirty="0"/>
          </a:p>
        </p:txBody>
      </p:sp>
      <p:sp>
        <p:nvSpPr>
          <p:cNvPr id="4" name="Text Box 2"/>
          <p:cNvSpPr txBox="1">
            <a:spLocks noChangeArrowheads="1"/>
          </p:cNvSpPr>
          <p:nvPr/>
        </p:nvSpPr>
        <p:spPr bwMode="auto">
          <a:xfrm>
            <a:off x="5461843" y="5171207"/>
            <a:ext cx="2135188" cy="738664"/>
          </a:xfrm>
          <a:prstGeom prst="rect">
            <a:avLst/>
          </a:prstGeom>
          <a:solidFill>
            <a:schemeClr val="bg2"/>
          </a:solidFill>
          <a:ln w="12700">
            <a:noFill/>
            <a:miter lim="800000"/>
            <a:headEnd type="none" w="sm" len="sm"/>
            <a:tailEnd type="none" w="sm" len="sm"/>
          </a:ln>
          <a:effectLst/>
        </p:spPr>
        <p:txBody>
          <a:bodyPr>
            <a:spAutoFit/>
          </a:bodyPr>
          <a:lstStyle/>
          <a:p>
            <a:pPr defTabSz="762000"/>
            <a:r>
              <a:rPr lang="en-GB" sz="1400" dirty="0" smtClean="0">
                <a:solidFill>
                  <a:schemeClr val="tx1"/>
                </a:solidFill>
                <a:latin typeface="Arial"/>
              </a:rPr>
              <a:t>Specification Types:</a:t>
            </a:r>
          </a:p>
          <a:p>
            <a:pPr defTabSz="762000"/>
            <a:r>
              <a:rPr lang="en-GB" sz="1400" dirty="0" smtClean="0">
                <a:solidFill>
                  <a:schemeClr val="tx1"/>
                </a:solidFill>
                <a:latin typeface="Arial"/>
              </a:rPr>
              <a:t> - Fixed Discharge (Q)</a:t>
            </a:r>
          </a:p>
          <a:p>
            <a:pPr defTabSz="762000"/>
            <a:r>
              <a:rPr lang="en-GB" sz="1400" dirty="0" smtClean="0">
                <a:solidFill>
                  <a:schemeClr val="tx1"/>
                </a:solidFill>
                <a:latin typeface="Arial"/>
              </a:rPr>
              <a:t> - Table of Q ‘</a:t>
            </a:r>
            <a:r>
              <a:rPr lang="en-GB" sz="1400" dirty="0" err="1" smtClean="0">
                <a:solidFill>
                  <a:schemeClr val="tx1"/>
                </a:solidFill>
                <a:latin typeface="Arial"/>
              </a:rPr>
              <a:t>vs</a:t>
            </a:r>
            <a:r>
              <a:rPr lang="en-GB" sz="1400" dirty="0" smtClean="0">
                <a:solidFill>
                  <a:schemeClr val="tx1"/>
                </a:solidFill>
                <a:latin typeface="Arial"/>
              </a:rPr>
              <a:t>’ </a:t>
            </a:r>
            <a:r>
              <a:rPr lang="en-GB" sz="1400" dirty="0" err="1" smtClean="0">
                <a:solidFill>
                  <a:schemeClr val="tx1"/>
                </a:solidFill>
                <a:latin typeface="Arial"/>
              </a:rPr>
              <a:t>dH</a:t>
            </a:r>
            <a:endParaRPr lang="en-GB" sz="1400" dirty="0">
              <a:solidFill>
                <a:schemeClr val="tx1"/>
              </a:solidFill>
              <a:latin typeface="Arial"/>
            </a:endParaRPr>
          </a:p>
        </p:txBody>
      </p:sp>
      <p:pic>
        <p:nvPicPr>
          <p:cNvPr id="5" name="Picture 5"/>
          <p:cNvPicPr>
            <a:picLocks noChangeAspect="1" noChangeArrowheads="1"/>
          </p:cNvPicPr>
          <p:nvPr/>
        </p:nvPicPr>
        <p:blipFill>
          <a:blip r:embed="rId2"/>
          <a:srcRect l="23279" t="11812" r="14041" b="50203"/>
          <a:stretch>
            <a:fillRect/>
          </a:stretch>
        </p:blipFill>
        <p:spPr bwMode="auto">
          <a:xfrm>
            <a:off x="1343868" y="2302595"/>
            <a:ext cx="6105525" cy="2778125"/>
          </a:xfrm>
          <a:prstGeom prst="rect">
            <a:avLst/>
          </a:prstGeom>
          <a:noFill/>
          <a:ln w="9525">
            <a:noFill/>
            <a:miter lim="800000"/>
            <a:headEnd/>
            <a:tailEnd/>
          </a:ln>
          <a:effectLst/>
        </p:spPr>
      </p:pic>
      <p:sp>
        <p:nvSpPr>
          <p:cNvPr id="6" name="Text Box 6"/>
          <p:cNvSpPr txBox="1">
            <a:spLocks noChangeArrowheads="1"/>
          </p:cNvSpPr>
          <p:nvPr/>
        </p:nvSpPr>
        <p:spPr bwMode="auto">
          <a:xfrm>
            <a:off x="1278781" y="1916832"/>
            <a:ext cx="6213475" cy="366713"/>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rgbClr val="FFFFFF"/>
                </a:solidFill>
                <a:latin typeface="Arial"/>
              </a:rPr>
              <a:t>Same Types as Weirs (including Side + Reservoir)</a:t>
            </a:r>
            <a:endParaRPr lang="en-GB" sz="1800">
              <a:solidFill>
                <a:srgbClr val="FFFFFF"/>
              </a:solidFill>
              <a:latin typeface="Arial"/>
            </a:endParaRPr>
          </a:p>
        </p:txBody>
      </p:sp>
      <p:sp>
        <p:nvSpPr>
          <p:cNvPr id="7" name="Freeform 7"/>
          <p:cNvSpPr>
            <a:spLocks/>
          </p:cNvSpPr>
          <p:nvPr/>
        </p:nvSpPr>
        <p:spPr bwMode="auto">
          <a:xfrm>
            <a:off x="6741368" y="2605807"/>
            <a:ext cx="1143000" cy="2730500"/>
          </a:xfrm>
          <a:custGeom>
            <a:avLst/>
            <a:gdLst/>
            <a:ahLst/>
            <a:cxnLst>
              <a:cxn ang="0">
                <a:pos x="0" y="0"/>
              </a:cxn>
              <a:cxn ang="0">
                <a:pos x="656" y="0"/>
              </a:cxn>
              <a:cxn ang="0">
                <a:pos x="656" y="1832"/>
              </a:cxn>
              <a:cxn ang="0">
                <a:pos x="360" y="1832"/>
              </a:cxn>
            </a:cxnLst>
            <a:rect l="0" t="0" r="r" b="b"/>
            <a:pathLst>
              <a:path w="656" h="1832">
                <a:moveTo>
                  <a:pt x="0" y="0"/>
                </a:moveTo>
                <a:lnTo>
                  <a:pt x="656" y="0"/>
                </a:lnTo>
                <a:lnTo>
                  <a:pt x="656" y="1832"/>
                </a:lnTo>
                <a:lnTo>
                  <a:pt x="360" y="1832"/>
                </a:lnTo>
              </a:path>
            </a:pathLst>
          </a:custGeom>
          <a:noFill/>
          <a:ln w="28575">
            <a:solidFill>
              <a:schemeClr val="accent2"/>
            </a:solidFill>
            <a:round/>
            <a:headEnd type="none" w="med" len="med"/>
            <a:tailEnd type="triangle" w="med" len="med"/>
          </a:ln>
          <a:effectLst/>
        </p:spPr>
        <p:txBody>
          <a:bodyPr/>
          <a:lstStyle/>
          <a:p>
            <a:endParaRPr lang="da-DK"/>
          </a:p>
        </p:txBody>
      </p:sp>
      <p:sp>
        <p:nvSpPr>
          <p:cNvPr id="8" name="Text Box 8"/>
          <p:cNvSpPr txBox="1">
            <a:spLocks noChangeArrowheads="1"/>
          </p:cNvSpPr>
          <p:nvPr/>
        </p:nvSpPr>
        <p:spPr bwMode="auto">
          <a:xfrm>
            <a:off x="755576" y="5445224"/>
            <a:ext cx="3365500" cy="641350"/>
          </a:xfrm>
          <a:prstGeom prst="rect">
            <a:avLst/>
          </a:prstGeom>
          <a:noFill/>
          <a:ln w="12700">
            <a:noFill/>
            <a:miter lim="800000"/>
            <a:headEnd type="none" w="sm" len="sm"/>
            <a:tailEnd type="none" w="sm" len="sm"/>
          </a:ln>
          <a:effectLst/>
        </p:spPr>
        <p:txBody>
          <a:bodyPr>
            <a:spAutoFit/>
          </a:bodyPr>
          <a:lstStyle/>
          <a:p>
            <a:pPr defTabSz="762000"/>
            <a:r>
              <a:rPr lang="en-GB" sz="1800" dirty="0" smtClean="0">
                <a:solidFill>
                  <a:schemeClr val="accent1"/>
                </a:solidFill>
                <a:latin typeface="Arial"/>
                <a:sym typeface="Symbol" pitchFamily="18" charset="2"/>
              </a:rPr>
              <a:t>A Pump is a Special</a:t>
            </a:r>
            <a:br>
              <a:rPr lang="en-GB" sz="1800" dirty="0" smtClean="0">
                <a:solidFill>
                  <a:schemeClr val="accent1"/>
                </a:solidFill>
                <a:latin typeface="Arial"/>
                <a:sym typeface="Symbol" pitchFamily="18" charset="2"/>
              </a:rPr>
            </a:br>
            <a:r>
              <a:rPr lang="en-GB" sz="1800" dirty="0" smtClean="0">
                <a:solidFill>
                  <a:schemeClr val="accent1"/>
                </a:solidFill>
                <a:latin typeface="Arial"/>
                <a:sym typeface="Symbol" pitchFamily="18" charset="2"/>
              </a:rPr>
              <a:t>Type of Regulating Structure</a:t>
            </a:r>
            <a:endParaRPr lang="en-GB" sz="1800" dirty="0">
              <a:solidFill>
                <a:schemeClr val="accent1"/>
              </a:solidFill>
              <a:latin typeface="Arial"/>
              <a:sym typeface="Symbol" pitchFamily="18" charset="2"/>
            </a:endParaRPr>
          </a:p>
        </p:txBody>
      </p:sp>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Regulating Structures</a:t>
            </a:r>
          </a:p>
          <a:p>
            <a:pPr marL="0" indent="0">
              <a:buNone/>
            </a:pPr>
            <a:endParaRPr lang="en-GB" dirty="0"/>
          </a:p>
        </p:txBody>
      </p:sp>
      <p:sp>
        <p:nvSpPr>
          <p:cNvPr id="4" name="Text Box 4"/>
          <p:cNvSpPr txBox="1">
            <a:spLocks noChangeArrowheads="1"/>
          </p:cNvSpPr>
          <p:nvPr/>
        </p:nvSpPr>
        <p:spPr bwMode="auto">
          <a:xfrm>
            <a:off x="1382861" y="1943124"/>
            <a:ext cx="6213475" cy="366713"/>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rgbClr val="FFFFFF"/>
                </a:solidFill>
                <a:latin typeface="Arial"/>
              </a:rPr>
              <a:t>Same Types as Weirs (including Side + Reservoir)</a:t>
            </a:r>
            <a:endParaRPr lang="en-GB" sz="1800">
              <a:solidFill>
                <a:srgbClr val="FFFFFF"/>
              </a:solidFill>
              <a:latin typeface="Arial"/>
            </a:endParaRPr>
          </a:p>
        </p:txBody>
      </p:sp>
      <p:pic>
        <p:nvPicPr>
          <p:cNvPr id="5" name="Picture 5"/>
          <p:cNvPicPr>
            <a:picLocks noChangeAspect="1" noChangeArrowheads="1"/>
          </p:cNvPicPr>
          <p:nvPr/>
        </p:nvPicPr>
        <p:blipFill>
          <a:blip r:embed="rId3"/>
          <a:srcRect l="23279" t="10828" r="14410" b="58078"/>
          <a:stretch>
            <a:fillRect/>
          </a:stretch>
        </p:blipFill>
        <p:spPr bwMode="auto">
          <a:xfrm>
            <a:off x="1473348" y="2433662"/>
            <a:ext cx="6073775" cy="2274887"/>
          </a:xfrm>
          <a:prstGeom prst="rect">
            <a:avLst/>
          </a:prstGeom>
          <a:noFill/>
          <a:ln w="9525">
            <a:noFill/>
            <a:miter lim="800000"/>
            <a:headEnd/>
            <a:tailEnd/>
          </a:ln>
          <a:effectLst/>
        </p:spPr>
      </p:pic>
      <p:sp>
        <p:nvSpPr>
          <p:cNvPr id="6" name="Text Box 6"/>
          <p:cNvSpPr txBox="1">
            <a:spLocks noChangeArrowheads="1"/>
          </p:cNvSpPr>
          <p:nvPr/>
        </p:nvSpPr>
        <p:spPr bwMode="auto">
          <a:xfrm>
            <a:off x="755576" y="5157192"/>
            <a:ext cx="4851400" cy="641350"/>
          </a:xfrm>
          <a:prstGeom prst="rect">
            <a:avLst/>
          </a:prstGeom>
          <a:noFill/>
          <a:ln w="12700">
            <a:noFill/>
            <a:miter lim="800000"/>
            <a:headEnd type="none" w="sm" len="sm"/>
            <a:tailEnd type="none" w="sm" len="sm"/>
          </a:ln>
          <a:effectLst/>
        </p:spPr>
        <p:txBody>
          <a:bodyPr>
            <a:spAutoFit/>
          </a:bodyPr>
          <a:lstStyle/>
          <a:p>
            <a:pPr defTabSz="762000"/>
            <a:r>
              <a:rPr lang="en-GB" sz="1800" dirty="0" smtClean="0">
                <a:solidFill>
                  <a:schemeClr val="accent1"/>
                </a:solidFill>
                <a:latin typeface="Arial"/>
                <a:sym typeface="Symbol" pitchFamily="18" charset="2"/>
              </a:rPr>
              <a:t>A Regulating Structure can be a Function of Time or h/Q at any Location</a:t>
            </a:r>
            <a:endParaRPr lang="en-GB" sz="1800" dirty="0">
              <a:solidFill>
                <a:schemeClr val="accent1"/>
              </a:solidFill>
              <a:latin typeface="Arial"/>
              <a:sym typeface="Symbol" pitchFamily="18" charset="2"/>
            </a:endParaRPr>
          </a:p>
        </p:txBody>
      </p:sp>
      <p:sp>
        <p:nvSpPr>
          <p:cNvPr id="7" name="Footer Placeholder 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Regulating Structures</a:t>
            </a:r>
          </a:p>
          <a:p>
            <a:pPr marL="0" indent="0">
              <a:buNone/>
            </a:pPr>
            <a:endParaRPr lang="en-GB" dirty="0"/>
          </a:p>
        </p:txBody>
      </p:sp>
      <p:sp>
        <p:nvSpPr>
          <p:cNvPr id="4" name="Text Box 3"/>
          <p:cNvSpPr txBox="1">
            <a:spLocks noChangeArrowheads="1"/>
          </p:cNvSpPr>
          <p:nvPr/>
        </p:nvSpPr>
        <p:spPr bwMode="auto">
          <a:xfrm>
            <a:off x="179512" y="1711836"/>
            <a:ext cx="6213475" cy="4093428"/>
          </a:xfrm>
          <a:prstGeom prst="rect">
            <a:avLst/>
          </a:prstGeom>
          <a:noFill/>
          <a:ln w="12700">
            <a:noFill/>
            <a:miter lim="800000"/>
            <a:headEnd type="none" w="sm" len="sm"/>
            <a:tailEnd type="none" w="sm" len="sm"/>
          </a:ln>
          <a:effectLst/>
        </p:spPr>
        <p:txBody>
          <a:bodyPr>
            <a:spAutoFit/>
          </a:bodyPr>
          <a:lstStyle/>
          <a:p>
            <a:pPr defTabSz="762000" eaLnBrk="0" hangingPunct="0"/>
            <a:r>
              <a:rPr lang="en-GB" dirty="0" smtClean="0">
                <a:solidFill>
                  <a:srgbClr val="FFFFFF"/>
                </a:solidFill>
                <a:latin typeface="Arial"/>
              </a:rPr>
              <a:t>Function of Time Q = f (t):</a:t>
            </a:r>
          </a:p>
          <a:p>
            <a:pPr marL="285750" indent="-285750" defTabSz="762000" eaLnBrk="0" hangingPunct="0">
              <a:buFont typeface="Arial" pitchFamily="34" charset="0"/>
              <a:buChar char="•"/>
            </a:pPr>
            <a:r>
              <a:rPr lang="en-GB" dirty="0" smtClean="0">
                <a:solidFill>
                  <a:srgbClr val="FFFFFF"/>
                </a:solidFill>
                <a:latin typeface="Arial"/>
              </a:rPr>
              <a:t>pumps, reservoir outlet, historical release</a:t>
            </a:r>
          </a:p>
          <a:p>
            <a:pPr marL="285750" indent="-285750" defTabSz="762000" eaLnBrk="0" hangingPunct="0">
              <a:buFont typeface="Arial" pitchFamily="34" charset="0"/>
              <a:buChar char="•"/>
            </a:pPr>
            <a:r>
              <a:rPr lang="en-GB" dirty="0" smtClean="0">
                <a:solidFill>
                  <a:srgbClr val="FFFFFF"/>
                </a:solidFill>
                <a:latin typeface="Arial"/>
              </a:rPr>
              <a:t>specified in Boundary (BND11) Editor</a:t>
            </a:r>
          </a:p>
          <a:p>
            <a:pPr marL="285750" indent="-285750" defTabSz="762000" eaLnBrk="0" hangingPunct="0">
              <a:buFont typeface="Arial" pitchFamily="34" charset="0"/>
              <a:buChar char="•"/>
            </a:pPr>
            <a:r>
              <a:rPr lang="en-GB" dirty="0" smtClean="0">
                <a:solidFill>
                  <a:srgbClr val="FFFFFF"/>
                </a:solidFill>
                <a:latin typeface="Arial"/>
              </a:rPr>
              <a:t>Q (t) specified in Time Series (DFS0) File</a:t>
            </a:r>
          </a:p>
          <a:p>
            <a:pPr marL="1143000" lvl="2" defTabSz="762000">
              <a:buFontTx/>
              <a:buChar char="•"/>
            </a:pPr>
            <a:endParaRPr lang="en-GB" dirty="0" smtClean="0">
              <a:solidFill>
                <a:srgbClr val="FFFFFF"/>
              </a:solidFill>
              <a:latin typeface="Arial"/>
            </a:endParaRPr>
          </a:p>
          <a:p>
            <a:pPr defTabSz="762000"/>
            <a:r>
              <a:rPr lang="en-GB" dirty="0" smtClean="0">
                <a:solidFill>
                  <a:srgbClr val="FFFFFF"/>
                </a:solidFill>
                <a:latin typeface="Arial"/>
              </a:rPr>
              <a:t>Function of h/Q at a Location Q = A </a:t>
            </a:r>
            <a:r>
              <a:rPr lang="en-GB" dirty="0" err="1" smtClean="0">
                <a:solidFill>
                  <a:srgbClr val="FFFFFF"/>
                </a:solidFill>
                <a:latin typeface="Arial"/>
              </a:rPr>
              <a:t>Z</a:t>
            </a:r>
            <a:r>
              <a:rPr lang="en-GB" baseline="-25000" dirty="0" err="1" smtClean="0">
                <a:solidFill>
                  <a:srgbClr val="FFFFFF"/>
                </a:solidFill>
                <a:latin typeface="Arial"/>
              </a:rPr>
              <a:t>a</a:t>
            </a:r>
            <a:r>
              <a:rPr lang="en-GB" dirty="0" smtClean="0">
                <a:solidFill>
                  <a:srgbClr val="FFFFFF"/>
                </a:solidFill>
                <a:latin typeface="Arial"/>
              </a:rPr>
              <a:t>, where:</a:t>
            </a:r>
            <a:br>
              <a:rPr lang="en-GB" dirty="0" smtClean="0">
                <a:solidFill>
                  <a:srgbClr val="FFFFFF"/>
                </a:solidFill>
                <a:latin typeface="Arial"/>
              </a:rPr>
            </a:br>
            <a:r>
              <a:rPr lang="en-GB" dirty="0" smtClean="0">
                <a:solidFill>
                  <a:srgbClr val="FFFFFF"/>
                </a:solidFill>
                <a:latin typeface="Arial"/>
              </a:rPr>
              <a:t> </a:t>
            </a:r>
            <a:r>
              <a:rPr lang="en-GB" dirty="0" err="1" smtClean="0">
                <a:solidFill>
                  <a:srgbClr val="FFFFFF"/>
                </a:solidFill>
                <a:latin typeface="Arial"/>
              </a:rPr>
              <a:t>Z</a:t>
            </a:r>
            <a:r>
              <a:rPr lang="en-GB" baseline="-25000" dirty="0" err="1" smtClean="0">
                <a:solidFill>
                  <a:srgbClr val="FFFFFF"/>
                </a:solidFill>
                <a:latin typeface="Arial"/>
              </a:rPr>
              <a:t>a</a:t>
            </a:r>
            <a:r>
              <a:rPr lang="en-GB" dirty="0" smtClean="0">
                <a:solidFill>
                  <a:srgbClr val="FFFFFF"/>
                </a:solidFill>
                <a:latin typeface="Arial"/>
              </a:rPr>
              <a:t> is H or Q at location </a:t>
            </a:r>
            <a:r>
              <a:rPr lang="en-GB" i="1" dirty="0" smtClean="0">
                <a:solidFill>
                  <a:srgbClr val="FFFFFF"/>
                </a:solidFill>
                <a:latin typeface="Arial"/>
              </a:rPr>
              <a:t>a</a:t>
            </a:r>
            <a:endParaRPr lang="en-GB" dirty="0" smtClean="0">
              <a:solidFill>
                <a:srgbClr val="FFFFFF"/>
              </a:solidFill>
              <a:latin typeface="Arial"/>
            </a:endParaRPr>
          </a:p>
          <a:p>
            <a:pPr defTabSz="762000"/>
            <a:r>
              <a:rPr lang="en-GB" dirty="0" smtClean="0">
                <a:solidFill>
                  <a:srgbClr val="FFFFFF"/>
                </a:solidFill>
                <a:latin typeface="Arial"/>
              </a:rPr>
              <a:t> A is a coefficient given by A = </a:t>
            </a:r>
            <a:r>
              <a:rPr lang="en-GB" i="1" dirty="0" smtClean="0">
                <a:solidFill>
                  <a:srgbClr val="FFFFFF"/>
                </a:solidFill>
                <a:latin typeface="Arial"/>
              </a:rPr>
              <a:t>f</a:t>
            </a:r>
            <a:r>
              <a:rPr lang="en-GB" dirty="0" smtClean="0">
                <a:solidFill>
                  <a:srgbClr val="FFFFFF"/>
                </a:solidFill>
                <a:latin typeface="Arial"/>
              </a:rPr>
              <a:t> (</a:t>
            </a:r>
            <a:r>
              <a:rPr lang="en-GB" dirty="0" err="1" smtClean="0">
                <a:solidFill>
                  <a:srgbClr val="FFFFFF"/>
                </a:solidFill>
                <a:latin typeface="Arial"/>
              </a:rPr>
              <a:t>Z</a:t>
            </a:r>
            <a:r>
              <a:rPr lang="en-GB" baseline="-25000" dirty="0" err="1" smtClean="0">
                <a:solidFill>
                  <a:srgbClr val="FFFFFF"/>
                </a:solidFill>
                <a:latin typeface="Arial"/>
              </a:rPr>
              <a:t>b</a:t>
            </a:r>
            <a:r>
              <a:rPr lang="en-GB" dirty="0" smtClean="0">
                <a:solidFill>
                  <a:srgbClr val="FFFFFF"/>
                </a:solidFill>
                <a:latin typeface="Arial"/>
              </a:rPr>
              <a:t>)</a:t>
            </a:r>
          </a:p>
          <a:p>
            <a:pPr defTabSz="762000"/>
            <a:r>
              <a:rPr lang="en-GB" dirty="0" smtClean="0">
                <a:solidFill>
                  <a:srgbClr val="FFFFFF"/>
                </a:solidFill>
                <a:latin typeface="Arial"/>
              </a:rPr>
              <a:t> </a:t>
            </a:r>
            <a:r>
              <a:rPr lang="en-GB" dirty="0" err="1" smtClean="0">
                <a:solidFill>
                  <a:srgbClr val="FFFFFF"/>
                </a:solidFill>
                <a:latin typeface="Arial"/>
              </a:rPr>
              <a:t>Z</a:t>
            </a:r>
            <a:r>
              <a:rPr lang="en-GB" baseline="-25000" dirty="0" err="1" smtClean="0">
                <a:solidFill>
                  <a:srgbClr val="FFFFFF"/>
                </a:solidFill>
                <a:latin typeface="Arial"/>
              </a:rPr>
              <a:t>b</a:t>
            </a:r>
            <a:r>
              <a:rPr lang="en-GB" dirty="0" smtClean="0">
                <a:solidFill>
                  <a:srgbClr val="FFFFFF"/>
                </a:solidFill>
                <a:latin typeface="Arial"/>
              </a:rPr>
              <a:t> is H or Q at location </a:t>
            </a:r>
            <a:r>
              <a:rPr lang="en-GB" i="1" dirty="0" smtClean="0">
                <a:solidFill>
                  <a:srgbClr val="FFFFFF"/>
                </a:solidFill>
                <a:latin typeface="Arial"/>
              </a:rPr>
              <a:t>b</a:t>
            </a:r>
          </a:p>
          <a:p>
            <a:pPr defTabSz="762000"/>
            <a:endParaRPr lang="en-GB" dirty="0" smtClean="0">
              <a:solidFill>
                <a:srgbClr val="FFFFFF"/>
              </a:solidFill>
              <a:latin typeface="Arial"/>
            </a:endParaRPr>
          </a:p>
          <a:p>
            <a:pPr defTabSz="762000"/>
            <a:r>
              <a:rPr lang="en-GB" dirty="0" smtClean="0">
                <a:solidFill>
                  <a:schemeClr val="accent1"/>
                </a:solidFill>
                <a:latin typeface="+mn-lt"/>
              </a:rPr>
              <a:t>Examples:	Bifurcation, </a:t>
            </a:r>
            <a:r>
              <a:rPr lang="en-GB" dirty="0" err="1" smtClean="0">
                <a:solidFill>
                  <a:schemeClr val="accent1"/>
                </a:solidFill>
                <a:latin typeface="+mn-lt"/>
              </a:rPr>
              <a:t>Q</a:t>
            </a:r>
            <a:r>
              <a:rPr lang="en-GB" baseline="-25000" dirty="0" err="1" smtClean="0">
                <a:solidFill>
                  <a:schemeClr val="accent1"/>
                </a:solidFill>
                <a:latin typeface="+mn-lt"/>
              </a:rPr>
              <a:t>bif</a:t>
            </a:r>
            <a:r>
              <a:rPr lang="en-GB" dirty="0" smtClean="0">
                <a:solidFill>
                  <a:schemeClr val="accent1"/>
                </a:solidFill>
                <a:latin typeface="+mn-lt"/>
              </a:rPr>
              <a:t> = </a:t>
            </a:r>
            <a:r>
              <a:rPr lang="en-GB" i="1" dirty="0" smtClean="0">
                <a:solidFill>
                  <a:schemeClr val="accent1"/>
                </a:solidFill>
                <a:latin typeface="+mn-lt"/>
              </a:rPr>
              <a:t>f</a:t>
            </a:r>
            <a:r>
              <a:rPr lang="en-GB" dirty="0" smtClean="0">
                <a:solidFill>
                  <a:schemeClr val="accent1"/>
                </a:solidFill>
                <a:latin typeface="+mn-lt"/>
              </a:rPr>
              <a:t> (</a:t>
            </a:r>
            <a:r>
              <a:rPr lang="en-GB" dirty="0" err="1" smtClean="0">
                <a:solidFill>
                  <a:schemeClr val="accent1"/>
                </a:solidFill>
                <a:latin typeface="+mn-lt"/>
              </a:rPr>
              <a:t>Q</a:t>
            </a:r>
            <a:r>
              <a:rPr lang="en-GB" baseline="-25000" dirty="0" err="1" smtClean="0">
                <a:solidFill>
                  <a:schemeClr val="accent1"/>
                </a:solidFill>
                <a:latin typeface="+mn-lt"/>
              </a:rPr>
              <a:t>u</a:t>
            </a:r>
            <a:r>
              <a:rPr lang="en-GB" baseline="-25000" dirty="0" smtClean="0">
                <a:solidFill>
                  <a:schemeClr val="accent1"/>
                </a:solidFill>
                <a:latin typeface="+mn-lt"/>
              </a:rPr>
              <a:t>/s</a:t>
            </a:r>
            <a:r>
              <a:rPr lang="en-GB" dirty="0" smtClean="0">
                <a:solidFill>
                  <a:schemeClr val="accent1"/>
                </a:solidFill>
                <a:latin typeface="+mn-lt"/>
              </a:rPr>
              <a:t>)</a:t>
            </a:r>
          </a:p>
          <a:p>
            <a:pPr defTabSz="762000"/>
            <a:r>
              <a:rPr lang="en-GB" dirty="0" smtClean="0">
                <a:solidFill>
                  <a:schemeClr val="accent1"/>
                </a:solidFill>
                <a:latin typeface="+mn-lt"/>
              </a:rPr>
              <a:t>		Reservoir, </a:t>
            </a:r>
            <a:r>
              <a:rPr lang="en-GB" dirty="0" err="1" smtClean="0">
                <a:solidFill>
                  <a:schemeClr val="accent1"/>
                </a:solidFill>
                <a:latin typeface="+mn-lt"/>
              </a:rPr>
              <a:t>Q</a:t>
            </a:r>
            <a:r>
              <a:rPr lang="en-GB" baseline="-25000" dirty="0" err="1" smtClean="0">
                <a:solidFill>
                  <a:schemeClr val="accent1"/>
                </a:solidFill>
                <a:latin typeface="+mn-lt"/>
              </a:rPr>
              <a:t>out,res</a:t>
            </a:r>
            <a:r>
              <a:rPr lang="en-GB" dirty="0" smtClean="0">
                <a:solidFill>
                  <a:schemeClr val="accent1"/>
                </a:solidFill>
                <a:latin typeface="+mn-lt"/>
              </a:rPr>
              <a:t> = </a:t>
            </a:r>
            <a:r>
              <a:rPr lang="en-GB" i="1" dirty="0" smtClean="0">
                <a:solidFill>
                  <a:schemeClr val="accent1"/>
                </a:solidFill>
                <a:latin typeface="+mn-lt"/>
              </a:rPr>
              <a:t>f</a:t>
            </a:r>
            <a:r>
              <a:rPr lang="en-GB" dirty="0" smtClean="0">
                <a:solidFill>
                  <a:schemeClr val="accent1"/>
                </a:solidFill>
                <a:latin typeface="+mn-lt"/>
              </a:rPr>
              <a:t> (Q</a:t>
            </a:r>
            <a:r>
              <a:rPr lang="en-GB" baseline="-25000" dirty="0" smtClean="0">
                <a:solidFill>
                  <a:schemeClr val="accent1"/>
                </a:solidFill>
                <a:latin typeface="+mn-lt"/>
              </a:rPr>
              <a:t>in</a:t>
            </a:r>
            <a:r>
              <a:rPr lang="en-GB" dirty="0" smtClean="0">
                <a:solidFill>
                  <a:schemeClr val="accent1"/>
                </a:solidFill>
                <a:latin typeface="+mn-lt"/>
              </a:rPr>
              <a:t>, </a:t>
            </a:r>
            <a:r>
              <a:rPr lang="en-GB" dirty="0" err="1" smtClean="0">
                <a:solidFill>
                  <a:schemeClr val="accent1"/>
                </a:solidFill>
                <a:latin typeface="+mn-lt"/>
              </a:rPr>
              <a:t>H</a:t>
            </a:r>
            <a:r>
              <a:rPr lang="en-GB" baseline="-25000" dirty="0" err="1" smtClean="0">
                <a:solidFill>
                  <a:schemeClr val="accent1"/>
                </a:solidFill>
                <a:latin typeface="+mn-lt"/>
              </a:rPr>
              <a:t>res</a:t>
            </a:r>
            <a:r>
              <a:rPr lang="en-GB" dirty="0" smtClean="0">
                <a:solidFill>
                  <a:schemeClr val="accent1"/>
                </a:solidFill>
                <a:latin typeface="+mn-lt"/>
              </a:rPr>
              <a:t>)</a:t>
            </a:r>
          </a:p>
          <a:p>
            <a:pPr defTabSz="762000"/>
            <a:r>
              <a:rPr lang="en-GB" dirty="0" smtClean="0">
                <a:solidFill>
                  <a:schemeClr val="accent1"/>
                </a:solidFill>
                <a:latin typeface="+mn-lt"/>
              </a:rPr>
              <a:t>		Dummy branch, Q = 1  </a:t>
            </a:r>
            <a:r>
              <a:rPr lang="en-GB" dirty="0" smtClean="0">
                <a:solidFill>
                  <a:schemeClr val="accent1"/>
                </a:solidFill>
                <a:latin typeface="+mn-lt"/>
                <a:sym typeface="Symbol" pitchFamily="18" charset="2"/>
              </a:rPr>
              <a:t>or  Q = </a:t>
            </a:r>
            <a:r>
              <a:rPr lang="en-GB" i="1" dirty="0" smtClean="0">
                <a:solidFill>
                  <a:schemeClr val="accent1"/>
                </a:solidFill>
                <a:latin typeface="+mn-lt"/>
                <a:sym typeface="Symbol" pitchFamily="18" charset="2"/>
              </a:rPr>
              <a:t>f</a:t>
            </a:r>
            <a:r>
              <a:rPr lang="en-GB" dirty="0" smtClean="0">
                <a:solidFill>
                  <a:schemeClr val="accent1"/>
                </a:solidFill>
                <a:latin typeface="+mn-lt"/>
                <a:sym typeface="Symbol" pitchFamily="18" charset="2"/>
              </a:rPr>
              <a:t> (</a:t>
            </a:r>
            <a:r>
              <a:rPr lang="en-GB" dirty="0" err="1" smtClean="0">
                <a:solidFill>
                  <a:schemeClr val="accent1"/>
                </a:solidFill>
                <a:latin typeface="+mn-lt"/>
              </a:rPr>
              <a:t>Z</a:t>
            </a:r>
            <a:r>
              <a:rPr lang="en-GB" baseline="-25000" dirty="0" err="1" smtClean="0">
                <a:solidFill>
                  <a:schemeClr val="accent1"/>
                </a:solidFill>
                <a:latin typeface="+mn-lt"/>
              </a:rPr>
              <a:t>b</a:t>
            </a:r>
            <a:r>
              <a:rPr lang="en-GB" dirty="0" smtClean="0">
                <a:solidFill>
                  <a:schemeClr val="accent1"/>
                </a:solidFill>
                <a:latin typeface="+mn-lt"/>
              </a:rPr>
              <a:t>)</a:t>
            </a:r>
            <a:endParaRPr lang="en-GB" dirty="0">
              <a:solidFill>
                <a:schemeClr val="accent1"/>
              </a:solidFill>
              <a:latin typeface="+mn-lt"/>
            </a:endParaRPr>
          </a:p>
        </p:txBody>
      </p:sp>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Tabulated Structures</a:t>
            </a:r>
          </a:p>
          <a:p>
            <a:pPr marL="0" indent="0">
              <a:buNone/>
            </a:pPr>
            <a:endParaRPr lang="en-GB" dirty="0"/>
          </a:p>
        </p:txBody>
      </p:sp>
      <p:sp>
        <p:nvSpPr>
          <p:cNvPr id="4" name="Text Box 4"/>
          <p:cNvSpPr txBox="1">
            <a:spLocks noChangeArrowheads="1"/>
          </p:cNvSpPr>
          <p:nvPr/>
        </p:nvSpPr>
        <p:spPr bwMode="auto">
          <a:xfrm>
            <a:off x="179512" y="1700808"/>
            <a:ext cx="6213475" cy="3785652"/>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dirty="0" smtClean="0">
                <a:solidFill>
                  <a:srgbClr val="FFFFFF"/>
                </a:solidFill>
                <a:latin typeface="Arial"/>
              </a:rPr>
              <a:t>User Defined Tables of Flow ‘versus’ Level</a:t>
            </a:r>
          </a:p>
          <a:p>
            <a:pPr defTabSz="762000"/>
            <a:endParaRPr lang="en-GB" dirty="0" smtClean="0">
              <a:solidFill>
                <a:srgbClr val="FFFFFF"/>
              </a:solidFill>
              <a:latin typeface="Arial"/>
            </a:endParaRPr>
          </a:p>
          <a:p>
            <a:pPr defTabSz="762000"/>
            <a:r>
              <a:rPr lang="en-GB" dirty="0" smtClean="0">
                <a:solidFill>
                  <a:srgbClr val="FFFFFF"/>
                </a:solidFill>
                <a:latin typeface="Arial"/>
              </a:rPr>
              <a:t>Calculation Modes:</a:t>
            </a:r>
          </a:p>
          <a:p>
            <a:pPr defTabSz="762000"/>
            <a:r>
              <a:rPr lang="en-GB" dirty="0" smtClean="0">
                <a:solidFill>
                  <a:srgbClr val="FFFFFF"/>
                </a:solidFill>
                <a:latin typeface="Arial"/>
              </a:rPr>
              <a:t> </a:t>
            </a:r>
            <a:r>
              <a:rPr lang="en-GB" dirty="0" err="1" smtClean="0">
                <a:solidFill>
                  <a:srgbClr val="FFFFFF"/>
                </a:solidFill>
                <a:latin typeface="Arial"/>
              </a:rPr>
              <a:t>Q</a:t>
            </a:r>
            <a:r>
              <a:rPr lang="en-GB" baseline="-25000" dirty="0" err="1" smtClean="0">
                <a:solidFill>
                  <a:srgbClr val="FFFFFF"/>
                </a:solidFill>
                <a:latin typeface="Arial"/>
              </a:rPr>
              <a:t>str</a:t>
            </a:r>
            <a:r>
              <a:rPr lang="en-GB" dirty="0" smtClean="0">
                <a:solidFill>
                  <a:srgbClr val="FFFFFF"/>
                </a:solidFill>
                <a:latin typeface="Arial"/>
              </a:rPr>
              <a:t> = f (H</a:t>
            </a:r>
            <a:r>
              <a:rPr lang="en-GB" baseline="-25000" dirty="0" smtClean="0">
                <a:solidFill>
                  <a:srgbClr val="FFFFFF"/>
                </a:solidFill>
                <a:latin typeface="Arial"/>
              </a:rPr>
              <a:t>u/s</a:t>
            </a:r>
            <a:r>
              <a:rPr lang="en-GB" dirty="0" smtClean="0">
                <a:solidFill>
                  <a:srgbClr val="FFFFFF"/>
                </a:solidFill>
                <a:latin typeface="Arial"/>
              </a:rPr>
              <a:t>, </a:t>
            </a:r>
            <a:r>
              <a:rPr lang="en-GB" dirty="0" err="1" smtClean="0">
                <a:solidFill>
                  <a:srgbClr val="FFFFFF"/>
                </a:solidFill>
                <a:latin typeface="Arial"/>
              </a:rPr>
              <a:t>H</a:t>
            </a:r>
            <a:r>
              <a:rPr lang="en-GB" baseline="-25000" dirty="0" err="1" smtClean="0">
                <a:solidFill>
                  <a:srgbClr val="FFFFFF"/>
                </a:solidFill>
                <a:latin typeface="Arial"/>
              </a:rPr>
              <a:t>d</a:t>
            </a:r>
            <a:r>
              <a:rPr lang="en-GB" baseline="-25000" dirty="0" smtClean="0">
                <a:solidFill>
                  <a:srgbClr val="FFFFFF"/>
                </a:solidFill>
                <a:latin typeface="Arial"/>
              </a:rPr>
              <a:t>/s</a:t>
            </a:r>
            <a:r>
              <a:rPr lang="en-GB" dirty="0" smtClean="0">
                <a:solidFill>
                  <a:srgbClr val="FFFFFF"/>
                </a:solidFill>
                <a:latin typeface="Arial"/>
              </a:rPr>
              <a:t>)</a:t>
            </a:r>
          </a:p>
          <a:p>
            <a:pPr defTabSz="762000"/>
            <a:r>
              <a:rPr lang="en-GB" dirty="0" smtClean="0">
                <a:solidFill>
                  <a:srgbClr val="FFFFFF"/>
                </a:solidFill>
                <a:latin typeface="Arial"/>
              </a:rPr>
              <a:t> H</a:t>
            </a:r>
            <a:r>
              <a:rPr lang="en-GB" baseline="-25000" dirty="0" smtClean="0">
                <a:solidFill>
                  <a:srgbClr val="FFFFFF"/>
                </a:solidFill>
                <a:latin typeface="Arial"/>
              </a:rPr>
              <a:t>u/s</a:t>
            </a:r>
            <a:r>
              <a:rPr lang="en-GB" dirty="0" smtClean="0">
                <a:solidFill>
                  <a:srgbClr val="FFFFFF"/>
                </a:solidFill>
                <a:latin typeface="Arial"/>
              </a:rPr>
              <a:t> = f (</a:t>
            </a:r>
            <a:r>
              <a:rPr lang="en-GB" dirty="0" err="1" smtClean="0">
                <a:solidFill>
                  <a:srgbClr val="FFFFFF"/>
                </a:solidFill>
                <a:latin typeface="Arial"/>
              </a:rPr>
              <a:t>Q</a:t>
            </a:r>
            <a:r>
              <a:rPr lang="en-GB" baseline="-25000" dirty="0" err="1" smtClean="0">
                <a:solidFill>
                  <a:srgbClr val="FFFFFF"/>
                </a:solidFill>
                <a:latin typeface="Arial"/>
              </a:rPr>
              <a:t>str</a:t>
            </a:r>
            <a:r>
              <a:rPr lang="en-GB" dirty="0" smtClean="0">
                <a:solidFill>
                  <a:srgbClr val="FFFFFF"/>
                </a:solidFill>
                <a:latin typeface="Arial"/>
              </a:rPr>
              <a:t>, </a:t>
            </a:r>
            <a:r>
              <a:rPr lang="en-GB" dirty="0" err="1" smtClean="0">
                <a:solidFill>
                  <a:srgbClr val="FFFFFF"/>
                </a:solidFill>
                <a:latin typeface="Arial"/>
              </a:rPr>
              <a:t>H</a:t>
            </a:r>
            <a:r>
              <a:rPr lang="en-GB" baseline="-25000" dirty="0" err="1" smtClean="0">
                <a:solidFill>
                  <a:srgbClr val="FFFFFF"/>
                </a:solidFill>
                <a:latin typeface="Arial"/>
              </a:rPr>
              <a:t>d</a:t>
            </a:r>
            <a:r>
              <a:rPr lang="en-GB" baseline="-25000" dirty="0" smtClean="0">
                <a:solidFill>
                  <a:srgbClr val="FFFFFF"/>
                </a:solidFill>
                <a:latin typeface="Arial"/>
              </a:rPr>
              <a:t>/s</a:t>
            </a:r>
            <a:r>
              <a:rPr lang="en-GB" dirty="0" smtClean="0">
                <a:solidFill>
                  <a:srgbClr val="FFFFFF"/>
                </a:solidFill>
                <a:latin typeface="Arial"/>
              </a:rPr>
              <a:t>)</a:t>
            </a:r>
          </a:p>
          <a:p>
            <a:pPr defTabSz="762000"/>
            <a:r>
              <a:rPr lang="en-GB" dirty="0" smtClean="0">
                <a:solidFill>
                  <a:srgbClr val="FFFFFF"/>
                </a:solidFill>
                <a:latin typeface="Arial"/>
              </a:rPr>
              <a:t> </a:t>
            </a:r>
            <a:r>
              <a:rPr lang="en-GB" dirty="0" err="1" smtClean="0">
                <a:solidFill>
                  <a:srgbClr val="FFFFFF"/>
                </a:solidFill>
                <a:latin typeface="Arial"/>
              </a:rPr>
              <a:t>H</a:t>
            </a:r>
            <a:r>
              <a:rPr lang="en-GB" baseline="-25000" dirty="0" err="1" smtClean="0">
                <a:solidFill>
                  <a:srgbClr val="FFFFFF"/>
                </a:solidFill>
                <a:latin typeface="Arial"/>
              </a:rPr>
              <a:t>d</a:t>
            </a:r>
            <a:r>
              <a:rPr lang="en-GB" baseline="-25000" dirty="0" smtClean="0">
                <a:solidFill>
                  <a:srgbClr val="FFFFFF"/>
                </a:solidFill>
                <a:latin typeface="Arial"/>
              </a:rPr>
              <a:t>/s</a:t>
            </a:r>
            <a:r>
              <a:rPr lang="en-GB" dirty="0" smtClean="0">
                <a:solidFill>
                  <a:srgbClr val="FFFFFF"/>
                </a:solidFill>
                <a:latin typeface="Arial"/>
              </a:rPr>
              <a:t> = f (</a:t>
            </a:r>
            <a:r>
              <a:rPr lang="en-GB" dirty="0" err="1" smtClean="0">
                <a:solidFill>
                  <a:srgbClr val="FFFFFF"/>
                </a:solidFill>
                <a:latin typeface="Arial"/>
              </a:rPr>
              <a:t>Q</a:t>
            </a:r>
            <a:r>
              <a:rPr lang="en-GB" baseline="-25000" dirty="0" err="1" smtClean="0">
                <a:solidFill>
                  <a:srgbClr val="FFFFFF"/>
                </a:solidFill>
                <a:latin typeface="Arial"/>
              </a:rPr>
              <a:t>str</a:t>
            </a:r>
            <a:r>
              <a:rPr lang="en-GB" dirty="0" smtClean="0">
                <a:solidFill>
                  <a:srgbClr val="FFFFFF"/>
                </a:solidFill>
                <a:latin typeface="Arial"/>
              </a:rPr>
              <a:t>, H</a:t>
            </a:r>
            <a:r>
              <a:rPr lang="en-GB" baseline="-25000" dirty="0" smtClean="0">
                <a:solidFill>
                  <a:srgbClr val="FFFFFF"/>
                </a:solidFill>
                <a:latin typeface="Arial"/>
              </a:rPr>
              <a:t>u/s</a:t>
            </a:r>
            <a:r>
              <a:rPr lang="en-GB" dirty="0" smtClean="0">
                <a:solidFill>
                  <a:srgbClr val="FFFFFF"/>
                </a:solidFill>
                <a:latin typeface="Arial"/>
              </a:rPr>
              <a:t>)</a:t>
            </a:r>
          </a:p>
          <a:p>
            <a:pPr defTabSz="762000"/>
            <a:endParaRPr lang="en-GB" dirty="0" smtClean="0">
              <a:solidFill>
                <a:srgbClr val="FFFFFF"/>
              </a:solidFill>
              <a:latin typeface="Arial"/>
            </a:endParaRPr>
          </a:p>
          <a:p>
            <a:pPr defTabSz="762000"/>
            <a:endParaRPr lang="en-GB" dirty="0" smtClean="0">
              <a:solidFill>
                <a:srgbClr val="FFFFFF"/>
              </a:solidFill>
              <a:latin typeface="Arial"/>
            </a:endParaRPr>
          </a:p>
          <a:p>
            <a:pPr defTabSz="762000"/>
            <a:r>
              <a:rPr lang="en-GB" dirty="0" smtClean="0">
                <a:solidFill>
                  <a:schemeClr val="accent1"/>
                </a:solidFill>
                <a:latin typeface="Arial"/>
              </a:rPr>
              <a:t>Some Pumps can</a:t>
            </a:r>
            <a:br>
              <a:rPr lang="en-GB" dirty="0" smtClean="0">
                <a:solidFill>
                  <a:schemeClr val="accent1"/>
                </a:solidFill>
                <a:latin typeface="Arial"/>
              </a:rPr>
            </a:br>
            <a:r>
              <a:rPr lang="en-GB" dirty="0" smtClean="0">
                <a:solidFill>
                  <a:schemeClr val="accent1"/>
                </a:solidFill>
                <a:latin typeface="Arial"/>
              </a:rPr>
              <a:t>be Modelled as a</a:t>
            </a:r>
            <a:br>
              <a:rPr lang="en-GB" dirty="0" smtClean="0">
                <a:solidFill>
                  <a:schemeClr val="accent1"/>
                </a:solidFill>
                <a:latin typeface="Arial"/>
              </a:rPr>
            </a:br>
            <a:r>
              <a:rPr lang="en-GB" dirty="0" smtClean="0">
                <a:solidFill>
                  <a:schemeClr val="accent1"/>
                </a:solidFill>
                <a:latin typeface="Arial"/>
              </a:rPr>
              <a:t>Tabulated Structure</a:t>
            </a:r>
            <a:br>
              <a:rPr lang="en-GB" dirty="0" smtClean="0">
                <a:solidFill>
                  <a:schemeClr val="accent1"/>
                </a:solidFill>
                <a:latin typeface="Arial"/>
              </a:rPr>
            </a:br>
            <a:r>
              <a:rPr lang="en-GB" dirty="0" smtClean="0">
                <a:solidFill>
                  <a:schemeClr val="accent1"/>
                </a:solidFill>
                <a:latin typeface="Arial"/>
              </a:rPr>
              <a:t>with </a:t>
            </a:r>
            <a:r>
              <a:rPr lang="en-GB" dirty="0" err="1" smtClean="0">
                <a:solidFill>
                  <a:schemeClr val="accent1"/>
                </a:solidFill>
                <a:latin typeface="Arial"/>
              </a:rPr>
              <a:t>Q</a:t>
            </a:r>
            <a:r>
              <a:rPr lang="en-GB" baseline="-25000" dirty="0" err="1" smtClean="0">
                <a:solidFill>
                  <a:schemeClr val="accent1"/>
                </a:solidFill>
                <a:latin typeface="Arial"/>
              </a:rPr>
              <a:t>pump</a:t>
            </a:r>
            <a:r>
              <a:rPr lang="en-GB" dirty="0" smtClean="0">
                <a:solidFill>
                  <a:schemeClr val="accent1"/>
                </a:solidFill>
                <a:latin typeface="Arial"/>
              </a:rPr>
              <a:t> = f (H</a:t>
            </a:r>
            <a:r>
              <a:rPr lang="en-GB" baseline="-25000" dirty="0" smtClean="0">
                <a:solidFill>
                  <a:schemeClr val="accent1"/>
                </a:solidFill>
                <a:latin typeface="Arial"/>
              </a:rPr>
              <a:t>u/s</a:t>
            </a:r>
            <a:r>
              <a:rPr lang="en-GB" dirty="0" smtClean="0">
                <a:solidFill>
                  <a:schemeClr val="accent1"/>
                </a:solidFill>
                <a:latin typeface="Arial"/>
              </a:rPr>
              <a:t>, </a:t>
            </a:r>
            <a:r>
              <a:rPr lang="en-GB" dirty="0" err="1" smtClean="0">
                <a:solidFill>
                  <a:schemeClr val="accent1"/>
                </a:solidFill>
                <a:latin typeface="Arial"/>
              </a:rPr>
              <a:t>H</a:t>
            </a:r>
            <a:r>
              <a:rPr lang="en-GB" baseline="-25000" dirty="0" err="1" smtClean="0">
                <a:solidFill>
                  <a:schemeClr val="accent1"/>
                </a:solidFill>
                <a:latin typeface="Arial"/>
              </a:rPr>
              <a:t>d</a:t>
            </a:r>
            <a:r>
              <a:rPr lang="en-GB" baseline="-25000" dirty="0" smtClean="0">
                <a:solidFill>
                  <a:schemeClr val="accent1"/>
                </a:solidFill>
                <a:latin typeface="Arial"/>
              </a:rPr>
              <a:t>/s</a:t>
            </a:r>
            <a:r>
              <a:rPr lang="en-GB" dirty="0" smtClean="0">
                <a:solidFill>
                  <a:schemeClr val="accent1"/>
                </a:solidFill>
                <a:latin typeface="Arial"/>
              </a:rPr>
              <a:t>)</a:t>
            </a:r>
            <a:endParaRPr lang="en-GB" dirty="0">
              <a:solidFill>
                <a:schemeClr val="accent1"/>
              </a:solidFill>
              <a:latin typeface="Arial"/>
            </a:endParaRPr>
          </a:p>
        </p:txBody>
      </p:sp>
      <p:pic>
        <p:nvPicPr>
          <p:cNvPr id="5" name="Picture 5"/>
          <p:cNvPicPr>
            <a:picLocks noChangeAspect="1" noChangeArrowheads="1"/>
          </p:cNvPicPr>
          <p:nvPr/>
        </p:nvPicPr>
        <p:blipFill>
          <a:blip r:embed="rId2"/>
          <a:srcRect l="23279" t="11812" r="13672" b="35930"/>
          <a:stretch>
            <a:fillRect/>
          </a:stretch>
        </p:blipFill>
        <p:spPr bwMode="auto">
          <a:xfrm>
            <a:off x="3491880" y="2461741"/>
            <a:ext cx="4679950" cy="2911475"/>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Defined in the Network </a:t>
            </a:r>
            <a:r>
              <a:rPr lang="en-US" dirty="0" smtClean="0">
                <a:solidFill>
                  <a:srgbClr val="FFFFFF"/>
                </a:solidFill>
              </a:rPr>
              <a:t>File</a:t>
            </a:r>
          </a:p>
          <a:p>
            <a:pPr marL="0" indent="0">
              <a:buNone/>
            </a:pPr>
            <a:r>
              <a:rPr lang="en-GB" sz="1800" b="1" dirty="0">
                <a:solidFill>
                  <a:srgbClr val="FFFFFF"/>
                </a:solidFill>
              </a:rPr>
              <a:t>How?</a:t>
            </a:r>
            <a:r>
              <a:rPr lang="en-GB" sz="1800" b="1" dirty="0">
                <a:solidFill>
                  <a:srgbClr val="FFFFFF"/>
                </a:solidFill>
                <a:effectLst>
                  <a:outerShdw blurRad="38100" dist="38100" dir="2700000" algn="tl">
                    <a:srgbClr val="000000">
                      <a:alpha val="43137"/>
                    </a:srgbClr>
                  </a:outerShdw>
                </a:effectLst>
              </a:rPr>
              <a:t> </a:t>
            </a:r>
            <a:r>
              <a:rPr lang="en-GB" sz="1800" dirty="0">
                <a:solidFill>
                  <a:srgbClr val="FFFFFF"/>
                </a:solidFill>
              </a:rPr>
              <a:t>Network File -&gt; View -&gt; Tabular View -&gt; Structures Page       </a:t>
            </a:r>
            <a:endParaRPr lang="en-GB" sz="1800" b="1" dirty="0">
              <a:solidFill>
                <a:srgbClr val="FFFFFF"/>
              </a:solidFill>
              <a:effectLst>
                <a:outerShdw blurRad="38100" dist="38100" dir="2700000" algn="tl">
                  <a:srgbClr val="C0C0C0"/>
                </a:outerShdw>
              </a:effectLst>
            </a:endParaRPr>
          </a:p>
          <a:p>
            <a:pPr marL="0" indent="0">
              <a:buNone/>
            </a:pPr>
            <a:endParaRPr lang="en-US" dirty="0">
              <a:solidFill>
                <a:srgbClr val="FFFFFF"/>
              </a:solidFill>
            </a:endParaRPr>
          </a:p>
          <a:p>
            <a:pPr marL="0" indent="0">
              <a:buNone/>
            </a:pPr>
            <a:endParaRPr lang="en-GB" dirty="0"/>
          </a:p>
        </p:txBody>
      </p:sp>
      <p:pic>
        <p:nvPicPr>
          <p:cNvPr id="4" name="Picture 4"/>
          <p:cNvPicPr>
            <a:picLocks noChangeAspect="1" noChangeArrowheads="1"/>
          </p:cNvPicPr>
          <p:nvPr/>
        </p:nvPicPr>
        <p:blipFill>
          <a:blip r:embed="rId2"/>
          <a:srcRect l="739" t="10828" r="78334" b="62016"/>
          <a:stretch>
            <a:fillRect/>
          </a:stretch>
        </p:blipFill>
        <p:spPr bwMode="auto">
          <a:xfrm>
            <a:off x="4540398" y="2245088"/>
            <a:ext cx="3549650" cy="3460750"/>
          </a:xfrm>
          <a:prstGeom prst="rect">
            <a:avLst/>
          </a:prstGeom>
          <a:noFill/>
          <a:ln w="9525">
            <a:noFill/>
            <a:miter lim="800000"/>
            <a:headEnd/>
            <a:tailEnd/>
          </a:ln>
          <a:effectLst/>
        </p:spPr>
      </p:pic>
      <p:grpSp>
        <p:nvGrpSpPr>
          <p:cNvPr id="6" name="Group 7"/>
          <p:cNvGrpSpPr>
            <a:grpSpLocks/>
          </p:cNvGrpSpPr>
          <p:nvPr/>
        </p:nvGrpSpPr>
        <p:grpSpPr bwMode="auto">
          <a:xfrm>
            <a:off x="2157561" y="4920025"/>
            <a:ext cx="4795837" cy="1068388"/>
            <a:chOff x="251" y="3488"/>
            <a:chExt cx="3021" cy="673"/>
          </a:xfrm>
        </p:grpSpPr>
        <p:grpSp>
          <p:nvGrpSpPr>
            <p:cNvPr id="7" name="Group 8"/>
            <p:cNvGrpSpPr>
              <a:grpSpLocks/>
            </p:cNvGrpSpPr>
            <p:nvPr/>
          </p:nvGrpSpPr>
          <p:grpSpPr bwMode="auto">
            <a:xfrm>
              <a:off x="776" y="3488"/>
              <a:ext cx="2496" cy="336"/>
              <a:chOff x="776" y="3488"/>
              <a:chExt cx="2496" cy="336"/>
            </a:xfrm>
          </p:grpSpPr>
          <p:sp>
            <p:nvSpPr>
              <p:cNvPr id="9" name="Rectangle 9"/>
              <p:cNvSpPr>
                <a:spLocks noChangeArrowheads="1"/>
              </p:cNvSpPr>
              <p:nvPr/>
            </p:nvSpPr>
            <p:spPr bwMode="auto">
              <a:xfrm>
                <a:off x="2320" y="3488"/>
                <a:ext cx="952" cy="152"/>
              </a:xfrm>
              <a:prstGeom prst="rect">
                <a:avLst/>
              </a:prstGeom>
              <a:solidFill>
                <a:srgbClr val="FF9900">
                  <a:alpha val="39999"/>
                </a:srgbClr>
              </a:solidFill>
              <a:ln w="28575">
                <a:solidFill>
                  <a:srgbClr val="CC6600"/>
                </a:solidFill>
                <a:miter lim="800000"/>
                <a:headEnd/>
                <a:tailEnd/>
              </a:ln>
              <a:effectLst/>
            </p:spPr>
            <p:txBody>
              <a:bodyPr wrap="none" anchor="ctr"/>
              <a:lstStyle/>
              <a:p>
                <a:endParaRPr lang="da-DK">
                  <a:solidFill>
                    <a:srgbClr val="FFFFFF"/>
                  </a:solidFill>
                </a:endParaRPr>
              </a:p>
            </p:txBody>
          </p:sp>
          <p:sp>
            <p:nvSpPr>
              <p:cNvPr id="10" name="Freeform 10"/>
              <p:cNvSpPr>
                <a:spLocks/>
              </p:cNvSpPr>
              <p:nvPr/>
            </p:nvSpPr>
            <p:spPr bwMode="auto">
              <a:xfrm flipH="1">
                <a:off x="776" y="3568"/>
                <a:ext cx="1536" cy="256"/>
              </a:xfrm>
              <a:custGeom>
                <a:avLst/>
                <a:gdLst/>
                <a:ahLst/>
                <a:cxnLst>
                  <a:cxn ang="0">
                    <a:pos x="0" y="0"/>
                  </a:cxn>
                  <a:cxn ang="0">
                    <a:pos x="1080" y="0"/>
                  </a:cxn>
                  <a:cxn ang="0">
                    <a:pos x="1080" y="1152"/>
                  </a:cxn>
                </a:cxnLst>
                <a:rect l="0" t="0" r="r" b="b"/>
                <a:pathLst>
                  <a:path w="1080" h="1152">
                    <a:moveTo>
                      <a:pt x="0" y="0"/>
                    </a:moveTo>
                    <a:lnTo>
                      <a:pt x="1080" y="0"/>
                    </a:lnTo>
                    <a:lnTo>
                      <a:pt x="1080" y="1152"/>
                    </a:lnTo>
                  </a:path>
                </a:pathLst>
              </a:custGeom>
              <a:noFill/>
              <a:ln w="28575">
                <a:solidFill>
                  <a:schemeClr val="accent2"/>
                </a:solidFill>
                <a:round/>
                <a:headEnd type="none" w="med" len="med"/>
                <a:tailEnd type="triangle" w="med" len="med"/>
              </a:ln>
              <a:effectLst/>
            </p:spPr>
            <p:txBody>
              <a:bodyPr/>
              <a:lstStyle/>
              <a:p>
                <a:endParaRPr lang="da-DK">
                  <a:solidFill>
                    <a:srgbClr val="FFFFFF"/>
                  </a:solidFill>
                </a:endParaRPr>
              </a:p>
            </p:txBody>
          </p:sp>
        </p:grpSp>
        <p:sp>
          <p:nvSpPr>
            <p:cNvPr id="8" name="Rectangle 11"/>
            <p:cNvSpPr>
              <a:spLocks noChangeArrowheads="1"/>
            </p:cNvSpPr>
            <p:nvPr/>
          </p:nvSpPr>
          <p:spPr bwMode="auto">
            <a:xfrm>
              <a:off x="251" y="3831"/>
              <a:ext cx="1231" cy="330"/>
            </a:xfrm>
            <a:prstGeom prst="rect">
              <a:avLst/>
            </a:prstGeom>
            <a:solidFill>
              <a:schemeClr val="bg2"/>
            </a:solidFill>
            <a:ln w="28575">
              <a:noFill/>
              <a:miter lim="800000"/>
              <a:headEnd/>
              <a:tailEnd/>
            </a:ln>
            <a:effectLst/>
          </p:spPr>
          <p:txBody>
            <a:bodyPr wrap="none">
              <a:spAutoFit/>
            </a:bodyPr>
            <a:lstStyle/>
            <a:p>
              <a:r>
                <a:rPr lang="en-GB" sz="1400" b="1" dirty="0">
                  <a:solidFill>
                    <a:schemeClr val="tx1"/>
                  </a:solidFill>
                  <a:latin typeface="Arial" charset="0"/>
                </a:rPr>
                <a:t>Requires Knowledge</a:t>
              </a:r>
            </a:p>
            <a:p>
              <a:r>
                <a:rPr lang="en-GB" sz="1400" b="1" dirty="0">
                  <a:solidFill>
                    <a:schemeClr val="tx1"/>
                  </a:solidFill>
                  <a:latin typeface="Arial" charset="0"/>
                </a:rPr>
                <a:t>of PASCAL Code</a:t>
              </a:r>
              <a:endParaRPr lang="en-US" sz="1400" b="1" dirty="0">
                <a:solidFill>
                  <a:schemeClr val="tx1"/>
                </a:solidFill>
                <a:latin typeface="Arial" charset="0"/>
              </a:endParaRPr>
            </a:p>
          </p:txBody>
        </p:sp>
      </p:grpSp>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947806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Local Energy Loss</a:t>
            </a:r>
          </a:p>
          <a:p>
            <a:pPr marL="0" indent="0">
              <a:buNone/>
            </a:pPr>
            <a:endParaRPr lang="en-GB" dirty="0"/>
          </a:p>
        </p:txBody>
      </p:sp>
      <p:sp>
        <p:nvSpPr>
          <p:cNvPr id="4" name="Text Box 4"/>
          <p:cNvSpPr txBox="1">
            <a:spLocks noChangeArrowheads="1"/>
          </p:cNvSpPr>
          <p:nvPr/>
        </p:nvSpPr>
        <p:spPr bwMode="auto">
          <a:xfrm>
            <a:off x="179512" y="1700808"/>
            <a:ext cx="6213475" cy="4708981"/>
          </a:xfrm>
          <a:prstGeom prst="rect">
            <a:avLst/>
          </a:prstGeom>
          <a:noFill/>
          <a:ln w="12700">
            <a:noFill/>
            <a:miter lim="800000"/>
            <a:headEnd type="none" w="sm" len="sm"/>
            <a:tailEnd type="none" w="sm" len="sm"/>
          </a:ln>
          <a:effectLst/>
        </p:spPr>
        <p:txBody>
          <a:bodyPr>
            <a:spAutoFit/>
          </a:bodyPr>
          <a:lstStyle/>
          <a:p>
            <a:pPr defTabSz="762000"/>
            <a:r>
              <a:rPr lang="en-GB" dirty="0" smtClean="0">
                <a:solidFill>
                  <a:srgbClr val="FFFFFF"/>
                </a:solidFill>
                <a:latin typeface="Arial"/>
              </a:rPr>
              <a:t>Used to model:</a:t>
            </a:r>
          </a:p>
          <a:p>
            <a:pPr defTabSz="762000"/>
            <a:endParaRPr lang="en-GB" dirty="0" smtClean="0">
              <a:solidFill>
                <a:srgbClr val="FFFFFF"/>
              </a:solidFill>
              <a:latin typeface="Arial"/>
            </a:endParaRPr>
          </a:p>
          <a:p>
            <a:pPr marL="342900" indent="-342900" defTabSz="762000">
              <a:buFont typeface="Arial" pitchFamily="34" charset="0"/>
              <a:buChar char="•"/>
            </a:pPr>
            <a:r>
              <a:rPr lang="en-GB" dirty="0" smtClean="0">
                <a:solidFill>
                  <a:srgbClr val="FFFFFF"/>
                </a:solidFill>
                <a:latin typeface="Arial"/>
              </a:rPr>
              <a:t>Abrupt Changes in Alignment</a:t>
            </a:r>
          </a:p>
          <a:p>
            <a:pPr marL="342900" indent="-342900" defTabSz="762000">
              <a:buFont typeface="Arial" pitchFamily="34" charset="0"/>
              <a:buChar char="•"/>
            </a:pPr>
            <a:r>
              <a:rPr lang="en-GB" dirty="0" smtClean="0">
                <a:solidFill>
                  <a:srgbClr val="FFFFFF"/>
                </a:solidFill>
                <a:latin typeface="Arial"/>
              </a:rPr>
              <a:t>Gradual Changes in Alignment</a:t>
            </a:r>
          </a:p>
          <a:p>
            <a:pPr marL="342900" indent="-342900" defTabSz="762000">
              <a:buFont typeface="Arial" pitchFamily="34" charset="0"/>
              <a:buChar char="•"/>
            </a:pPr>
            <a:endParaRPr lang="en-GB" dirty="0" smtClean="0">
              <a:solidFill>
                <a:srgbClr val="FFFFFF"/>
              </a:solidFill>
              <a:latin typeface="Arial"/>
            </a:endParaRPr>
          </a:p>
          <a:p>
            <a:pPr marL="342900" indent="-342900" defTabSz="762000">
              <a:buFont typeface="Arial" pitchFamily="34" charset="0"/>
              <a:buChar char="•"/>
            </a:pPr>
            <a:endParaRPr lang="en-GB" dirty="0" smtClean="0">
              <a:solidFill>
                <a:srgbClr val="FFFFFF"/>
              </a:solidFill>
              <a:latin typeface="Arial"/>
            </a:endParaRPr>
          </a:p>
          <a:p>
            <a:pPr marL="342900" indent="-342900" defTabSz="762000">
              <a:buFont typeface="Arial" pitchFamily="34" charset="0"/>
              <a:buChar char="•"/>
            </a:pPr>
            <a:endParaRPr lang="en-GB" dirty="0" smtClean="0">
              <a:solidFill>
                <a:srgbClr val="FFFFFF"/>
              </a:solidFill>
              <a:latin typeface="Arial"/>
            </a:endParaRPr>
          </a:p>
          <a:p>
            <a:pPr marL="342900" indent="-342900" defTabSz="762000">
              <a:buFont typeface="Arial" pitchFamily="34" charset="0"/>
              <a:buChar char="•"/>
            </a:pPr>
            <a:endParaRPr lang="en-GB" dirty="0" smtClean="0">
              <a:solidFill>
                <a:srgbClr val="FFFFFF"/>
              </a:solidFill>
              <a:latin typeface="Arial"/>
            </a:endParaRPr>
          </a:p>
          <a:p>
            <a:pPr marL="342900" indent="-342900" defTabSz="762000">
              <a:buFont typeface="Arial" pitchFamily="34" charset="0"/>
              <a:buChar char="•"/>
            </a:pPr>
            <a:endParaRPr lang="en-GB" dirty="0" smtClean="0">
              <a:solidFill>
                <a:srgbClr val="FFFFFF"/>
              </a:solidFill>
              <a:latin typeface="Arial"/>
            </a:endParaRPr>
          </a:p>
          <a:p>
            <a:pPr marL="342900" indent="-342900" defTabSz="762000">
              <a:buFont typeface="Arial" pitchFamily="34" charset="0"/>
              <a:buChar char="•"/>
            </a:pPr>
            <a:endParaRPr lang="en-GB" dirty="0" smtClean="0">
              <a:solidFill>
                <a:srgbClr val="FFFFFF"/>
              </a:solidFill>
              <a:latin typeface="Arial"/>
            </a:endParaRPr>
          </a:p>
          <a:p>
            <a:pPr marL="342900" indent="-342900" defTabSz="762000">
              <a:buFont typeface="Arial" pitchFamily="34" charset="0"/>
              <a:buChar char="•"/>
            </a:pPr>
            <a:endParaRPr lang="en-GB" dirty="0" smtClean="0">
              <a:solidFill>
                <a:srgbClr val="FFFFFF"/>
              </a:solidFill>
              <a:latin typeface="Arial"/>
            </a:endParaRPr>
          </a:p>
          <a:p>
            <a:pPr marL="342900" indent="-342900" defTabSz="762000">
              <a:buFont typeface="Arial" pitchFamily="34" charset="0"/>
              <a:buChar char="•"/>
            </a:pPr>
            <a:endParaRPr lang="en-GB" dirty="0" smtClean="0">
              <a:solidFill>
                <a:srgbClr val="FFFFFF"/>
              </a:solidFill>
              <a:latin typeface="Arial"/>
            </a:endParaRPr>
          </a:p>
          <a:p>
            <a:pPr marL="342900" indent="-342900" defTabSz="762000">
              <a:buFont typeface="Arial" pitchFamily="34" charset="0"/>
              <a:buChar char="•"/>
            </a:pPr>
            <a:r>
              <a:rPr lang="en-GB" dirty="0" smtClean="0">
                <a:solidFill>
                  <a:srgbClr val="FFFFFF"/>
                </a:solidFill>
                <a:latin typeface="Arial"/>
              </a:rPr>
              <a:t>User defined energy loss</a:t>
            </a:r>
          </a:p>
          <a:p>
            <a:pPr marL="342900" indent="-342900" defTabSz="762000">
              <a:buFont typeface="Arial" pitchFamily="34" charset="0"/>
              <a:buChar char="•"/>
            </a:pPr>
            <a:r>
              <a:rPr lang="en-GB" dirty="0" smtClean="0">
                <a:solidFill>
                  <a:srgbClr val="FFFFFF"/>
                </a:solidFill>
                <a:latin typeface="Arial"/>
              </a:rPr>
              <a:t>Flow contraction loss</a:t>
            </a:r>
          </a:p>
          <a:p>
            <a:pPr marL="342900" indent="-342900" defTabSz="762000">
              <a:buFont typeface="Arial" pitchFamily="34" charset="0"/>
              <a:buChar char="•"/>
            </a:pPr>
            <a:r>
              <a:rPr lang="en-GB" dirty="0" smtClean="0">
                <a:solidFill>
                  <a:srgbClr val="FFFFFF"/>
                </a:solidFill>
                <a:latin typeface="Arial"/>
              </a:rPr>
              <a:t>Flow expansion loss</a:t>
            </a:r>
            <a:endParaRPr lang="en-GB" dirty="0">
              <a:solidFill>
                <a:srgbClr val="FFFFFF"/>
              </a:solidFill>
              <a:latin typeface="Arial"/>
            </a:endParaRPr>
          </a:p>
        </p:txBody>
      </p:sp>
      <p:pic>
        <p:nvPicPr>
          <p:cNvPr id="5" name="Picture 6"/>
          <p:cNvPicPr>
            <a:picLocks noChangeAspect="1" noChangeArrowheads="1"/>
          </p:cNvPicPr>
          <p:nvPr/>
        </p:nvPicPr>
        <p:blipFill>
          <a:blip r:embed="rId2"/>
          <a:srcRect t="18826" b="15062"/>
          <a:stretch>
            <a:fillRect/>
          </a:stretch>
        </p:blipFill>
        <p:spPr bwMode="auto">
          <a:xfrm>
            <a:off x="3750617" y="5517232"/>
            <a:ext cx="1541463" cy="639762"/>
          </a:xfrm>
          <a:prstGeom prst="rect">
            <a:avLst/>
          </a:prstGeom>
          <a:solidFill>
            <a:srgbClr val="AFFFFF"/>
          </a:solidFill>
          <a:ln w="9525">
            <a:noFill/>
            <a:miter lim="800000"/>
            <a:headEnd/>
            <a:tailEnd/>
          </a:ln>
          <a:effectLst/>
        </p:spPr>
      </p:pic>
      <p:grpSp>
        <p:nvGrpSpPr>
          <p:cNvPr id="6" name="Group 7"/>
          <p:cNvGrpSpPr>
            <a:grpSpLocks/>
          </p:cNvGrpSpPr>
          <p:nvPr/>
        </p:nvGrpSpPr>
        <p:grpSpPr bwMode="auto">
          <a:xfrm>
            <a:off x="6284292" y="2287989"/>
            <a:ext cx="1816100" cy="627063"/>
            <a:chOff x="3936" y="1762"/>
            <a:chExt cx="1144" cy="395"/>
          </a:xfrm>
          <a:solidFill>
            <a:srgbClr val="AFFFFF"/>
          </a:solidFill>
        </p:grpSpPr>
        <p:pic>
          <p:nvPicPr>
            <p:cNvPr id="7" name="Picture 8"/>
            <p:cNvPicPr>
              <a:picLocks noChangeAspect="1" noChangeArrowheads="1"/>
            </p:cNvPicPr>
            <p:nvPr/>
          </p:nvPicPr>
          <p:blipFill>
            <a:blip r:embed="rId3"/>
            <a:srcRect t="26993"/>
            <a:stretch>
              <a:fillRect/>
            </a:stretch>
          </p:blipFill>
          <p:spPr bwMode="auto">
            <a:xfrm>
              <a:off x="3936" y="1762"/>
              <a:ext cx="1113" cy="372"/>
            </a:xfrm>
            <a:prstGeom prst="rect">
              <a:avLst/>
            </a:prstGeom>
            <a:grpFill/>
            <a:ln w="9525">
              <a:noFill/>
              <a:miter lim="800000"/>
              <a:headEnd/>
              <a:tailEnd/>
            </a:ln>
            <a:effectLst/>
          </p:spPr>
        </p:pic>
        <p:sp>
          <p:nvSpPr>
            <p:cNvPr id="8" name="Text Box 9"/>
            <p:cNvSpPr txBox="1">
              <a:spLocks noChangeArrowheads="1"/>
            </p:cNvSpPr>
            <p:nvPr/>
          </p:nvSpPr>
          <p:spPr bwMode="auto">
            <a:xfrm>
              <a:off x="3976" y="1984"/>
              <a:ext cx="1104" cy="173"/>
            </a:xfrm>
            <a:prstGeom prst="rect">
              <a:avLst/>
            </a:prstGeom>
            <a:noFill/>
            <a:ln w="9525">
              <a:noFill/>
              <a:miter lim="800000"/>
              <a:headEnd/>
              <a:tailEnd/>
            </a:ln>
            <a:effectLst/>
          </p:spPr>
          <p:txBody>
            <a:bodyPr>
              <a:spAutoFit/>
            </a:bodyPr>
            <a:lstStyle/>
            <a:p>
              <a:pPr eaLnBrk="0" hangingPunct="0">
                <a:spcBef>
                  <a:spcPct val="50000"/>
                </a:spcBef>
              </a:pPr>
              <a:r>
                <a:rPr lang="en-US" sz="1200" b="1" dirty="0">
                  <a:solidFill>
                    <a:schemeClr val="accent6"/>
                  </a:solidFill>
                  <a:latin typeface="Arial" charset="0"/>
                  <a:sym typeface="Symbol" pitchFamily="18" charset="2"/>
                </a:rPr>
                <a:t>where,  = 0.1 to 0.2</a:t>
              </a:r>
              <a:endParaRPr lang="en-AU" sz="1200" b="1" dirty="0">
                <a:solidFill>
                  <a:schemeClr val="accent6"/>
                </a:solidFill>
                <a:effectLst>
                  <a:outerShdw blurRad="38100" dist="38100" dir="2700000" algn="tl">
                    <a:srgbClr val="C0C0C0"/>
                  </a:outerShdw>
                </a:effectLst>
                <a:latin typeface="Arial" charset="0"/>
              </a:endParaRPr>
            </a:p>
          </p:txBody>
        </p:sp>
      </p:grpSp>
      <p:pic>
        <p:nvPicPr>
          <p:cNvPr id="9" name="Picture 10"/>
          <p:cNvPicPr>
            <a:picLocks noChangeAspect="1" noChangeArrowheads="1"/>
          </p:cNvPicPr>
          <p:nvPr/>
        </p:nvPicPr>
        <p:blipFill>
          <a:blip r:embed="rId4"/>
          <a:srcRect l="23279" t="10828" r="14041" b="59062"/>
          <a:stretch>
            <a:fillRect/>
          </a:stretch>
        </p:blipFill>
        <p:spPr bwMode="auto">
          <a:xfrm>
            <a:off x="695548" y="3097758"/>
            <a:ext cx="6108700" cy="2203450"/>
          </a:xfrm>
          <a:prstGeom prst="rect">
            <a:avLst/>
          </a:prstGeom>
          <a:noFill/>
          <a:ln w="9525">
            <a:noFill/>
            <a:miter lim="800000"/>
            <a:headEnd/>
            <a:tailEnd/>
          </a:ln>
          <a:effectLst/>
        </p:spPr>
      </p:pic>
      <p:pic>
        <p:nvPicPr>
          <p:cNvPr id="10" name="Picture 5"/>
          <p:cNvPicPr>
            <a:picLocks noChangeAspect="1" noChangeArrowheads="1"/>
          </p:cNvPicPr>
          <p:nvPr/>
        </p:nvPicPr>
        <p:blipFill>
          <a:blip r:embed="rId5"/>
          <a:srcRect t="18262" r="9044" b="21915"/>
          <a:stretch>
            <a:fillRect/>
          </a:stretch>
        </p:blipFill>
        <p:spPr bwMode="auto">
          <a:xfrm>
            <a:off x="4393578" y="2276872"/>
            <a:ext cx="1798638" cy="592138"/>
          </a:xfrm>
          <a:prstGeom prst="rect">
            <a:avLst/>
          </a:prstGeom>
          <a:solidFill>
            <a:srgbClr val="AFFFFF"/>
          </a:solidFill>
          <a:ln w="9525">
            <a:solidFill>
              <a:srgbClr val="CC6600"/>
            </a:solidFill>
            <a:miter lim="800000"/>
            <a:headEnd/>
            <a:tailEnd/>
          </a:ln>
          <a:effectLst/>
        </p:spPr>
      </p:pic>
      <p:sp>
        <p:nvSpPr>
          <p:cNvPr id="11" name="Footer Placeholder 1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(In)-Stability in </a:t>
            </a:r>
            <a:r>
              <a:rPr lang="en-US" dirty="0" smtClean="0">
                <a:solidFill>
                  <a:srgbClr val="FFFFFF"/>
                </a:solidFill>
              </a:rPr>
              <a:t>Structures</a:t>
            </a:r>
          </a:p>
          <a:p>
            <a:pPr marL="0" indent="0">
              <a:buNone/>
            </a:pPr>
            <a:endParaRPr lang="en-US" dirty="0">
              <a:solidFill>
                <a:srgbClr val="FFFFFF"/>
              </a:solidFill>
            </a:endParaRPr>
          </a:p>
          <a:p>
            <a:r>
              <a:rPr lang="en-GB" dirty="0">
                <a:solidFill>
                  <a:srgbClr val="FFFFFF"/>
                </a:solidFill>
              </a:rPr>
              <a:t>Ensure there is sufficient </a:t>
            </a:r>
            <a:r>
              <a:rPr lang="en-GB" dirty="0" err="1">
                <a:solidFill>
                  <a:srgbClr val="FFFFFF"/>
                </a:solidFill>
              </a:rPr>
              <a:t>headloss</a:t>
            </a:r>
            <a:r>
              <a:rPr lang="en-GB" dirty="0">
                <a:solidFill>
                  <a:srgbClr val="FFFFFF"/>
                </a:solidFill>
              </a:rPr>
              <a:t> through the structure. A very small </a:t>
            </a:r>
            <a:r>
              <a:rPr lang="en-GB" dirty="0" err="1">
                <a:solidFill>
                  <a:srgbClr val="FFFFFF"/>
                </a:solidFill>
              </a:rPr>
              <a:t>headloss</a:t>
            </a:r>
            <a:r>
              <a:rPr lang="en-GB" dirty="0">
                <a:solidFill>
                  <a:srgbClr val="FFFFFF"/>
                </a:solidFill>
              </a:rPr>
              <a:t> leads to an ill-conditioned solution  Increase energy loss or remove structure</a:t>
            </a:r>
          </a:p>
          <a:p>
            <a:endParaRPr lang="en-GB" dirty="0">
              <a:solidFill>
                <a:srgbClr val="FFFFFF"/>
              </a:solidFill>
            </a:endParaRPr>
          </a:p>
          <a:p>
            <a:r>
              <a:rPr lang="en-GB" dirty="0">
                <a:solidFill>
                  <a:srgbClr val="FFFFFF"/>
                </a:solidFill>
              </a:rPr>
              <a:t>Ensure a monotonically increasing Q/h-relation </a:t>
            </a:r>
          </a:p>
          <a:p>
            <a:r>
              <a:rPr lang="en-US" dirty="0">
                <a:latin typeface="Arial" charset="0"/>
                <a:sym typeface="Symbol" pitchFamily="18" charset="2"/>
              </a:rPr>
              <a:t> </a:t>
            </a:r>
            <a:r>
              <a:rPr lang="en-GB" dirty="0" smtClean="0">
                <a:solidFill>
                  <a:srgbClr val="FFFFFF"/>
                </a:solidFill>
              </a:rPr>
              <a:t>Edit </a:t>
            </a:r>
            <a:r>
              <a:rPr lang="en-GB" dirty="0">
                <a:solidFill>
                  <a:srgbClr val="FFFFFF"/>
                </a:solidFill>
              </a:rPr>
              <a:t>the Q/h-relation by hand or change structure geometry</a:t>
            </a:r>
          </a:p>
          <a:p>
            <a:endParaRPr lang="en-GB" dirty="0">
              <a:solidFill>
                <a:srgbClr val="FFFFFF"/>
              </a:solidFill>
            </a:endParaRPr>
          </a:p>
          <a:p>
            <a:r>
              <a:rPr lang="en-GB" dirty="0">
                <a:solidFill>
                  <a:srgbClr val="FFFFFF"/>
                </a:solidFill>
              </a:rPr>
              <a:t>Ensure gradual variation in structure area</a:t>
            </a:r>
          </a:p>
          <a:p>
            <a:r>
              <a:rPr lang="en-US" dirty="0">
                <a:latin typeface="Arial" charset="0"/>
                <a:sym typeface="Symbol" pitchFamily="18" charset="2"/>
              </a:rPr>
              <a:t> </a:t>
            </a:r>
            <a:r>
              <a:rPr lang="en-GB" dirty="0" smtClean="0">
                <a:solidFill>
                  <a:srgbClr val="FFFFFF"/>
                </a:solidFill>
              </a:rPr>
              <a:t>Alter </a:t>
            </a:r>
            <a:r>
              <a:rPr lang="en-GB" dirty="0">
                <a:solidFill>
                  <a:srgbClr val="FFFFFF"/>
                </a:solidFill>
              </a:rPr>
              <a:t>structure area slightly</a:t>
            </a:r>
          </a:p>
          <a:p>
            <a:endParaRPr lang="en-GB" dirty="0">
              <a:solidFill>
                <a:srgbClr val="FFFFFF"/>
              </a:solidFill>
            </a:endParaRPr>
          </a:p>
          <a:p>
            <a:r>
              <a:rPr lang="en-GB" dirty="0">
                <a:solidFill>
                  <a:srgbClr val="FFFFFF"/>
                </a:solidFill>
              </a:rPr>
              <a:t>Also play with Delta, </a:t>
            </a:r>
            <a:r>
              <a:rPr lang="en-GB" dirty="0" err="1">
                <a:solidFill>
                  <a:srgbClr val="FFFFFF"/>
                </a:solidFill>
              </a:rPr>
              <a:t>Delhs</a:t>
            </a:r>
            <a:r>
              <a:rPr lang="en-GB" dirty="0">
                <a:solidFill>
                  <a:srgbClr val="FFFFFF"/>
                </a:solidFill>
              </a:rPr>
              <a:t>, </a:t>
            </a:r>
            <a:r>
              <a:rPr lang="en-GB" dirty="0" err="1">
                <a:solidFill>
                  <a:srgbClr val="FFFFFF"/>
                </a:solidFill>
              </a:rPr>
              <a:t>Zetamin</a:t>
            </a:r>
            <a:r>
              <a:rPr lang="en-GB" dirty="0">
                <a:solidFill>
                  <a:srgbClr val="FFFFFF"/>
                </a:solidFill>
              </a:rPr>
              <a:t> and Inter1Max in the HD11 file, default values page </a:t>
            </a:r>
          </a:p>
          <a:p>
            <a:pPr marL="0" indent="0">
              <a:buNone/>
            </a:pPr>
            <a:endParaRPr lang="en-US" dirty="0">
              <a:solidFill>
                <a:srgbClr val="FFFFFF"/>
              </a:solidFill>
            </a:endParaRPr>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93046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Issues Related to the Finite Difference Scheme</a:t>
            </a:r>
          </a:p>
          <a:p>
            <a:pPr marL="0" indent="0">
              <a:buNone/>
            </a:pPr>
            <a:endParaRPr lang="en-GB" dirty="0"/>
          </a:p>
        </p:txBody>
      </p:sp>
      <p:grpSp>
        <p:nvGrpSpPr>
          <p:cNvPr id="4" name="Group 4"/>
          <p:cNvGrpSpPr>
            <a:grpSpLocks/>
          </p:cNvGrpSpPr>
          <p:nvPr/>
        </p:nvGrpSpPr>
        <p:grpSpPr bwMode="auto">
          <a:xfrm>
            <a:off x="324545" y="3938290"/>
            <a:ext cx="4722812" cy="2174875"/>
            <a:chOff x="533" y="2526"/>
            <a:chExt cx="2975" cy="1370"/>
          </a:xfrm>
        </p:grpSpPr>
        <p:pic>
          <p:nvPicPr>
            <p:cNvPr id="5" name="Picture 5"/>
            <p:cNvPicPr>
              <a:picLocks noChangeAspect="1" noChangeArrowheads="1"/>
            </p:cNvPicPr>
            <p:nvPr/>
          </p:nvPicPr>
          <p:blipFill>
            <a:blip r:embed="rId2"/>
            <a:srcRect/>
            <a:stretch>
              <a:fillRect/>
            </a:stretch>
          </p:blipFill>
          <p:spPr bwMode="auto">
            <a:xfrm>
              <a:off x="533" y="2526"/>
              <a:ext cx="2975" cy="1370"/>
            </a:xfrm>
            <a:prstGeom prst="rect">
              <a:avLst/>
            </a:prstGeom>
            <a:noFill/>
            <a:ln w="9525">
              <a:noFill/>
              <a:miter lim="800000"/>
              <a:headEnd/>
              <a:tailEnd/>
            </a:ln>
            <a:effectLst/>
          </p:spPr>
        </p:pic>
        <p:sp>
          <p:nvSpPr>
            <p:cNvPr id="6" name="Text Box 6"/>
            <p:cNvSpPr txBox="1">
              <a:spLocks noChangeArrowheads="1"/>
            </p:cNvSpPr>
            <p:nvPr/>
          </p:nvSpPr>
          <p:spPr bwMode="auto">
            <a:xfrm>
              <a:off x="1176" y="2840"/>
              <a:ext cx="1592" cy="288"/>
            </a:xfrm>
            <a:prstGeom prst="rect">
              <a:avLst/>
            </a:prstGeom>
            <a:noFill/>
            <a:ln w="9525">
              <a:noFill/>
              <a:miter lim="800000"/>
              <a:headEnd/>
              <a:tailEnd/>
            </a:ln>
            <a:effectLst/>
          </p:spPr>
          <p:txBody>
            <a:bodyPr>
              <a:spAutoFit/>
            </a:bodyPr>
            <a:lstStyle/>
            <a:p>
              <a:pPr eaLnBrk="0" hangingPunct="0">
                <a:spcBef>
                  <a:spcPct val="50000"/>
                </a:spcBef>
              </a:pPr>
              <a:r>
                <a:rPr lang="en-AU" sz="2400" dirty="0">
                  <a:solidFill>
                    <a:schemeClr val="accent6"/>
                  </a:solidFill>
                  <a:effectLst>
                    <a:outerShdw blurRad="38100" dist="38100" dir="2700000" algn="tl">
                      <a:srgbClr val="C0C0C0"/>
                    </a:outerShdw>
                  </a:effectLst>
                  <a:latin typeface="Times New Roman" pitchFamily="18" charset="0"/>
                </a:rPr>
                <a:t>Q      H  Q  H     Q</a:t>
              </a:r>
            </a:p>
          </p:txBody>
        </p:sp>
      </p:grpSp>
      <p:sp>
        <p:nvSpPr>
          <p:cNvPr id="7" name="Text Box 7"/>
          <p:cNvSpPr txBox="1">
            <a:spLocks noChangeArrowheads="1"/>
          </p:cNvSpPr>
          <p:nvPr/>
        </p:nvSpPr>
        <p:spPr bwMode="auto">
          <a:xfrm>
            <a:off x="251520" y="1988840"/>
            <a:ext cx="5689600" cy="14668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800" smtClean="0">
                <a:solidFill>
                  <a:srgbClr val="FFFFFF"/>
                </a:solidFill>
                <a:latin typeface="Arial"/>
              </a:rPr>
              <a:t>A Structure is a Contraction/Expansion by Definition</a:t>
            </a:r>
          </a:p>
          <a:p>
            <a:pPr defTabSz="762000" eaLnBrk="0" hangingPunct="0">
              <a:spcBef>
                <a:spcPct val="50000"/>
              </a:spcBef>
            </a:pPr>
            <a:r>
              <a:rPr lang="en-GB" sz="1800" smtClean="0">
                <a:solidFill>
                  <a:srgbClr val="FFFFFF"/>
                </a:solidFill>
                <a:latin typeface="Arial"/>
              </a:rPr>
              <a:t>Structures are located at Q-points in the FD Scheme</a:t>
            </a:r>
          </a:p>
          <a:p>
            <a:pPr defTabSz="762000" eaLnBrk="0" hangingPunct="0">
              <a:spcBef>
                <a:spcPct val="50000"/>
              </a:spcBef>
            </a:pPr>
            <a:r>
              <a:rPr lang="en-GB" sz="1800" smtClean="0">
                <a:solidFill>
                  <a:srgbClr val="FFFFFF"/>
                </a:solidFill>
                <a:latin typeface="Arial"/>
              </a:rPr>
              <a:t>Multiple Structures can Exist at the Same Q-point</a:t>
            </a:r>
            <a:br>
              <a:rPr lang="en-GB" sz="1800" smtClean="0">
                <a:solidFill>
                  <a:srgbClr val="FFFFFF"/>
                </a:solidFill>
                <a:latin typeface="Arial"/>
              </a:rPr>
            </a:br>
            <a:r>
              <a:rPr lang="en-GB" sz="1800" smtClean="0">
                <a:solidFill>
                  <a:srgbClr val="FFFFFF"/>
                </a:solidFill>
                <a:latin typeface="Arial"/>
              </a:rPr>
              <a:t>to Define Complex Geometries </a:t>
            </a:r>
            <a:r>
              <a:rPr lang="en-GB" sz="1800" i="1" smtClean="0">
                <a:solidFill>
                  <a:srgbClr val="FFFFFF"/>
                </a:solidFill>
                <a:latin typeface="Arial"/>
              </a:rPr>
              <a:t>(must have unique ID)</a:t>
            </a:r>
            <a:endParaRPr lang="en-GB" sz="1800" i="1">
              <a:solidFill>
                <a:srgbClr val="FFFFFF"/>
              </a:solidFill>
              <a:latin typeface="Arial"/>
            </a:endParaRPr>
          </a:p>
        </p:txBody>
      </p:sp>
      <p:pic>
        <p:nvPicPr>
          <p:cNvPr id="8" name="Picture 8"/>
          <p:cNvPicPr>
            <a:picLocks noChangeAspect="1" noChangeArrowheads="1"/>
          </p:cNvPicPr>
          <p:nvPr/>
        </p:nvPicPr>
        <p:blipFill>
          <a:blip r:embed="rId3"/>
          <a:srcRect/>
          <a:stretch>
            <a:fillRect/>
          </a:stretch>
        </p:blipFill>
        <p:spPr bwMode="auto">
          <a:xfrm>
            <a:off x="6057652" y="2276872"/>
            <a:ext cx="2690812" cy="4068762"/>
          </a:xfrm>
          <a:prstGeom prst="rect">
            <a:avLst/>
          </a:prstGeom>
          <a:noFill/>
          <a:ln w="19050">
            <a:noFill/>
            <a:miter lim="800000"/>
            <a:headEnd/>
            <a:tailEnd/>
          </a:ln>
          <a:effectLst/>
        </p:spPr>
      </p:pic>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10009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Geometric Requirements for Structures</a:t>
            </a:r>
          </a:p>
          <a:p>
            <a:pPr marL="0" indent="0">
              <a:buNone/>
            </a:pPr>
            <a:endParaRPr lang="en-GB" dirty="0"/>
          </a:p>
        </p:txBody>
      </p:sp>
      <p:sp>
        <p:nvSpPr>
          <p:cNvPr id="4" name="Text Box 4"/>
          <p:cNvSpPr txBox="1">
            <a:spLocks noChangeArrowheads="1"/>
          </p:cNvSpPr>
          <p:nvPr/>
        </p:nvSpPr>
        <p:spPr bwMode="auto">
          <a:xfrm>
            <a:off x="251520" y="1700808"/>
            <a:ext cx="3378200" cy="4486275"/>
          </a:xfrm>
          <a:prstGeom prst="rect">
            <a:avLst/>
          </a:prstGeom>
          <a:noFill/>
          <a:ln w="12700">
            <a:noFill/>
            <a:miter lim="800000"/>
            <a:headEnd type="none" w="sm" len="sm"/>
            <a:tailEnd type="none" w="sm" len="sm"/>
          </a:ln>
          <a:effectLst/>
        </p:spPr>
        <p:txBody>
          <a:bodyPr>
            <a:spAutoFit/>
          </a:bodyPr>
          <a:lstStyle/>
          <a:p>
            <a:pPr defTabSz="762000"/>
            <a:r>
              <a:rPr lang="en-GB" sz="1800" smtClean="0">
                <a:solidFill>
                  <a:srgbClr val="FFFFFF"/>
                </a:solidFill>
                <a:latin typeface="Arial"/>
              </a:rPr>
              <a:t>Upstream and Downstream Cross-Sections </a:t>
            </a:r>
            <a:r>
              <a:rPr lang="en-GB" sz="1800" b="1" u="sng" smtClean="0">
                <a:solidFill>
                  <a:srgbClr val="FFFFFF"/>
                </a:solidFill>
                <a:latin typeface="Arial"/>
              </a:rPr>
              <a:t>must</a:t>
            </a:r>
            <a:r>
              <a:rPr lang="en-GB" sz="1800" smtClean="0">
                <a:solidFill>
                  <a:srgbClr val="FFFFFF"/>
                </a:solidFill>
                <a:latin typeface="Arial"/>
              </a:rPr>
              <a:t> exist in the Database at a Distance less than Dx-max from the Structure</a:t>
            </a:r>
          </a:p>
          <a:p>
            <a:pPr defTabSz="762000"/>
            <a:endParaRPr lang="en-GB" sz="1800" smtClean="0">
              <a:solidFill>
                <a:srgbClr val="FFFFFF"/>
              </a:solidFill>
              <a:latin typeface="Arial"/>
            </a:endParaRPr>
          </a:p>
          <a:p>
            <a:pPr defTabSz="762000"/>
            <a:r>
              <a:rPr lang="en-GB" sz="1800" smtClean="0">
                <a:solidFill>
                  <a:srgbClr val="FFFFFF"/>
                </a:solidFill>
                <a:latin typeface="Arial"/>
              </a:rPr>
              <a:t>For greater Stability and Accuracy, Upstream and Downstream Cross-Sections should not be located too far away from Structures.</a:t>
            </a:r>
          </a:p>
          <a:p>
            <a:pPr defTabSz="762000"/>
            <a:endParaRPr lang="en-GB" sz="1800" smtClean="0">
              <a:solidFill>
                <a:srgbClr val="FFFFFF"/>
              </a:solidFill>
              <a:latin typeface="Arial"/>
            </a:endParaRPr>
          </a:p>
          <a:p>
            <a:pPr defTabSz="762000"/>
            <a:r>
              <a:rPr lang="en-GB" sz="1800" smtClean="0">
                <a:solidFill>
                  <a:srgbClr val="FFFFFF"/>
                </a:solidFill>
                <a:latin typeface="Arial"/>
              </a:rPr>
              <a:t>Structure Width must be less than both the Upstream and Downstream Cross-Sections  </a:t>
            </a:r>
            <a:r>
              <a:rPr lang="en-GB" sz="1800" b="1" smtClean="0">
                <a:solidFill>
                  <a:srgbClr val="FFFFFF"/>
                </a:solidFill>
                <a:latin typeface="Arial"/>
              </a:rPr>
              <a:t>FOR ALL LEVELS</a:t>
            </a:r>
            <a:endParaRPr lang="en-GB" sz="1800" b="1">
              <a:solidFill>
                <a:srgbClr val="FFFFFF"/>
              </a:solidFill>
              <a:latin typeface="Arial"/>
            </a:endParaRPr>
          </a:p>
        </p:txBody>
      </p:sp>
      <p:sp>
        <p:nvSpPr>
          <p:cNvPr id="5" name="Text Box 5"/>
          <p:cNvSpPr txBox="1">
            <a:spLocks noChangeArrowheads="1"/>
          </p:cNvSpPr>
          <p:nvPr/>
        </p:nvSpPr>
        <p:spPr bwMode="auto">
          <a:xfrm>
            <a:off x="5236344" y="5323037"/>
            <a:ext cx="3427412" cy="915987"/>
          </a:xfrm>
          <a:prstGeom prst="rect">
            <a:avLst/>
          </a:prstGeom>
          <a:noFill/>
          <a:ln w="9525">
            <a:noFill/>
            <a:miter lim="800000"/>
            <a:headEnd/>
            <a:tailEnd/>
          </a:ln>
          <a:effectLst/>
        </p:spPr>
        <p:txBody>
          <a:bodyPr>
            <a:spAutoFit/>
          </a:bodyPr>
          <a:lstStyle/>
          <a:p>
            <a:r>
              <a:rPr lang="en-GB" sz="1800" dirty="0" smtClean="0">
                <a:solidFill>
                  <a:schemeClr val="accent1"/>
                </a:solidFill>
                <a:latin typeface="Arial"/>
              </a:rPr>
              <a:t>Tip: Avoid Using “Effective Area, Hydraulic Radius” Type Sections near Structures</a:t>
            </a:r>
            <a:endParaRPr lang="en-GB" sz="1800" dirty="0">
              <a:solidFill>
                <a:schemeClr val="accent1"/>
              </a:solidFill>
              <a:latin typeface="Arial"/>
            </a:endParaRPr>
          </a:p>
        </p:txBody>
      </p:sp>
      <p:pic>
        <p:nvPicPr>
          <p:cNvPr id="6" name="Picture 6"/>
          <p:cNvPicPr>
            <a:picLocks noChangeAspect="1" noChangeArrowheads="1"/>
          </p:cNvPicPr>
          <p:nvPr/>
        </p:nvPicPr>
        <p:blipFill>
          <a:blip r:embed="rId2"/>
          <a:srcRect/>
          <a:stretch>
            <a:fillRect/>
          </a:stretch>
        </p:blipFill>
        <p:spPr bwMode="auto">
          <a:xfrm>
            <a:off x="4111484" y="1700808"/>
            <a:ext cx="4708988" cy="3531741"/>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10009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Additional Structure </a:t>
            </a:r>
            <a:r>
              <a:rPr lang="en-US" dirty="0" smtClean="0">
                <a:solidFill>
                  <a:srgbClr val="FFFFFF"/>
                </a:solidFill>
              </a:rPr>
              <a:t>Features</a:t>
            </a: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GB" dirty="0"/>
          </a:p>
        </p:txBody>
      </p:sp>
      <p:sp>
        <p:nvSpPr>
          <p:cNvPr id="4" name="AutoShape 14"/>
          <p:cNvSpPr>
            <a:spLocks noChangeArrowheads="1"/>
          </p:cNvSpPr>
          <p:nvPr/>
        </p:nvSpPr>
        <p:spPr bwMode="auto">
          <a:xfrm>
            <a:off x="457325" y="4365104"/>
            <a:ext cx="7632700" cy="1989138"/>
          </a:xfrm>
          <a:prstGeom prst="roundRect">
            <a:avLst>
              <a:gd name="adj" fmla="val 16667"/>
            </a:avLst>
          </a:prstGeom>
          <a:solidFill>
            <a:srgbClr val="AFFFFF"/>
          </a:solidFill>
          <a:ln w="9525">
            <a:solidFill>
              <a:schemeClr val="tx1"/>
            </a:solidFill>
            <a:round/>
            <a:headEnd/>
            <a:tailEnd/>
          </a:ln>
          <a:effectLst/>
        </p:spPr>
        <p:txBody>
          <a:bodyPr wrap="none" anchor="ctr"/>
          <a:lstStyle/>
          <a:p>
            <a:endParaRPr lang="da-DK"/>
          </a:p>
        </p:txBody>
      </p:sp>
      <p:sp>
        <p:nvSpPr>
          <p:cNvPr id="5" name="Text Box 5"/>
          <p:cNvSpPr txBox="1">
            <a:spLocks noChangeArrowheads="1"/>
          </p:cNvSpPr>
          <p:nvPr/>
        </p:nvSpPr>
        <p:spPr bwMode="auto">
          <a:xfrm>
            <a:off x="179512" y="1484313"/>
            <a:ext cx="8126413" cy="2708434"/>
          </a:xfrm>
          <a:prstGeom prst="rect">
            <a:avLst/>
          </a:prstGeom>
          <a:noFill/>
          <a:ln w="12700">
            <a:noFill/>
            <a:miter lim="800000"/>
            <a:headEnd type="none" w="sm" len="sm"/>
            <a:tailEnd type="none" w="sm" len="sm"/>
          </a:ln>
          <a:effectLst/>
        </p:spPr>
        <p:txBody>
          <a:bodyPr>
            <a:spAutoFit/>
          </a:bodyPr>
          <a:lstStyle/>
          <a:p>
            <a:pPr marL="177800" indent="-177800" defTabSz="762000" eaLnBrk="0" hangingPunct="0">
              <a:spcBef>
                <a:spcPct val="50000"/>
              </a:spcBef>
              <a:buFontTx/>
              <a:buChar char="•"/>
            </a:pPr>
            <a:r>
              <a:rPr lang="en-GB" dirty="0" smtClean="0">
                <a:solidFill>
                  <a:srgbClr val="FFFFFF"/>
                </a:solidFill>
                <a:latin typeface="Arial"/>
              </a:rPr>
              <a:t>Valve regulation to allow flow in one direction only  - e.g. for flap gate operation</a:t>
            </a:r>
          </a:p>
          <a:p>
            <a:pPr marL="177800" indent="-177800" defTabSz="762000" eaLnBrk="0" hangingPunct="0">
              <a:spcBef>
                <a:spcPct val="50000"/>
              </a:spcBef>
              <a:buFontTx/>
              <a:buChar char="•"/>
            </a:pPr>
            <a:r>
              <a:rPr lang="en-GB" dirty="0" smtClean="0">
                <a:solidFill>
                  <a:srgbClr val="FFFFFF"/>
                </a:solidFill>
                <a:latin typeface="Arial"/>
              </a:rPr>
              <a:t>Group structures in parallel to describe complex geometries </a:t>
            </a:r>
            <a:br>
              <a:rPr lang="en-GB" dirty="0" smtClean="0">
                <a:solidFill>
                  <a:srgbClr val="FFFFFF"/>
                </a:solidFill>
                <a:latin typeface="Arial"/>
              </a:rPr>
            </a:br>
            <a:r>
              <a:rPr lang="en-GB" dirty="0" smtClean="0">
                <a:solidFill>
                  <a:srgbClr val="FFFFFF"/>
                </a:solidFill>
                <a:latin typeface="Arial"/>
              </a:rPr>
              <a:t>(</a:t>
            </a:r>
            <a:r>
              <a:rPr lang="en-GB" dirty="0" err="1" smtClean="0">
                <a:solidFill>
                  <a:srgbClr val="FFFFFF"/>
                </a:solidFill>
                <a:latin typeface="Arial"/>
              </a:rPr>
              <a:t>eg</a:t>
            </a:r>
            <a:r>
              <a:rPr lang="en-GB" dirty="0" smtClean="0">
                <a:solidFill>
                  <a:srgbClr val="FFFFFF"/>
                </a:solidFill>
                <a:latin typeface="Arial"/>
              </a:rPr>
              <a:t> combined structure flow and overtopping)</a:t>
            </a:r>
            <a:br>
              <a:rPr lang="en-GB" dirty="0" smtClean="0">
                <a:solidFill>
                  <a:srgbClr val="FFFFFF"/>
                </a:solidFill>
                <a:latin typeface="Arial"/>
              </a:rPr>
            </a:br>
            <a:r>
              <a:rPr lang="en-GB" dirty="0" smtClean="0">
                <a:solidFill>
                  <a:srgbClr val="FFFFFF"/>
                </a:solidFill>
                <a:latin typeface="Arial"/>
              </a:rPr>
              <a:t/>
            </a:r>
            <a:br>
              <a:rPr lang="en-GB" dirty="0" smtClean="0">
                <a:solidFill>
                  <a:srgbClr val="FFFFFF"/>
                </a:solidFill>
                <a:latin typeface="Arial"/>
              </a:rPr>
            </a:br>
            <a:r>
              <a:rPr lang="en-GB" dirty="0" smtClean="0">
                <a:solidFill>
                  <a:srgbClr val="FFFFFF"/>
                </a:solidFill>
                <a:latin typeface="Arial"/>
              </a:rPr>
              <a:t>‘Parallel structures’ are defined by identical Branch and </a:t>
            </a:r>
            <a:r>
              <a:rPr lang="en-GB" dirty="0" err="1" smtClean="0">
                <a:solidFill>
                  <a:srgbClr val="FFFFFF"/>
                </a:solidFill>
                <a:latin typeface="Arial"/>
              </a:rPr>
              <a:t>Chainage</a:t>
            </a:r>
            <a:r>
              <a:rPr lang="en-GB" dirty="0" smtClean="0">
                <a:solidFill>
                  <a:srgbClr val="FFFFFF"/>
                </a:solidFill>
                <a:latin typeface="Arial"/>
              </a:rPr>
              <a:t> definition for two or more structures.</a:t>
            </a:r>
            <a:br>
              <a:rPr lang="en-GB" dirty="0" smtClean="0">
                <a:solidFill>
                  <a:srgbClr val="FFFFFF"/>
                </a:solidFill>
                <a:latin typeface="Arial"/>
              </a:rPr>
            </a:br>
            <a:r>
              <a:rPr lang="en-GB" dirty="0" smtClean="0">
                <a:solidFill>
                  <a:srgbClr val="FFFFFF"/>
                </a:solidFill>
                <a:latin typeface="Arial"/>
              </a:rPr>
              <a:t>Recommended to differentiate parallel structures by the Structure ID</a:t>
            </a:r>
            <a:endParaRPr lang="en-GB" dirty="0">
              <a:solidFill>
                <a:srgbClr val="FFFFFF"/>
              </a:solidFill>
              <a:latin typeface="Arial"/>
            </a:endParaRPr>
          </a:p>
        </p:txBody>
      </p:sp>
      <p:sp>
        <p:nvSpPr>
          <p:cNvPr id="6" name="Text Box 13"/>
          <p:cNvSpPr txBox="1">
            <a:spLocks noChangeArrowheads="1"/>
          </p:cNvSpPr>
          <p:nvPr/>
        </p:nvSpPr>
        <p:spPr bwMode="auto">
          <a:xfrm>
            <a:off x="5260058" y="4511154"/>
            <a:ext cx="2552302" cy="1600438"/>
          </a:xfrm>
          <a:prstGeom prst="rect">
            <a:avLst/>
          </a:prstGeom>
          <a:noFill/>
          <a:ln w="9525">
            <a:noFill/>
            <a:miter lim="800000"/>
            <a:headEnd/>
            <a:tailEnd/>
          </a:ln>
          <a:effectLst/>
        </p:spPr>
        <p:txBody>
          <a:bodyPr wrap="none">
            <a:spAutoFit/>
          </a:bodyPr>
          <a:lstStyle/>
          <a:p>
            <a:r>
              <a:rPr lang="en-GB" sz="1400" dirty="0" smtClean="0">
                <a:solidFill>
                  <a:schemeClr val="accent6"/>
                </a:solidFill>
                <a:latin typeface="Arial"/>
              </a:rPr>
              <a:t>Eventual overtopping defined </a:t>
            </a:r>
          </a:p>
          <a:p>
            <a:r>
              <a:rPr lang="en-GB" sz="1400" dirty="0" smtClean="0">
                <a:solidFill>
                  <a:schemeClr val="accent6"/>
                </a:solidFill>
                <a:latin typeface="Arial"/>
              </a:rPr>
              <a:t>by an overflow weir</a:t>
            </a:r>
          </a:p>
          <a:p>
            <a:endParaRPr lang="en-GB" sz="1400" dirty="0" smtClean="0">
              <a:solidFill>
                <a:schemeClr val="accent6"/>
              </a:solidFill>
              <a:latin typeface="Arial"/>
            </a:endParaRPr>
          </a:p>
          <a:p>
            <a:r>
              <a:rPr lang="en-GB" sz="1400" dirty="0" smtClean="0">
                <a:solidFill>
                  <a:schemeClr val="accent6"/>
                </a:solidFill>
                <a:latin typeface="Arial"/>
              </a:rPr>
              <a:t>Bridge openings:</a:t>
            </a:r>
          </a:p>
          <a:p>
            <a:r>
              <a:rPr lang="en-GB" sz="1400" dirty="0" smtClean="0">
                <a:solidFill>
                  <a:schemeClr val="accent6"/>
                </a:solidFill>
                <a:latin typeface="Arial"/>
              </a:rPr>
              <a:t>Culvert #1 </a:t>
            </a:r>
          </a:p>
          <a:p>
            <a:r>
              <a:rPr lang="en-GB" sz="1400" dirty="0" smtClean="0">
                <a:solidFill>
                  <a:schemeClr val="accent6"/>
                </a:solidFill>
                <a:latin typeface="Arial"/>
              </a:rPr>
              <a:t>Culvert #2</a:t>
            </a:r>
          </a:p>
          <a:p>
            <a:r>
              <a:rPr lang="en-GB" sz="1400" dirty="0" smtClean="0">
                <a:solidFill>
                  <a:schemeClr val="accent6"/>
                </a:solidFill>
                <a:latin typeface="Arial"/>
              </a:rPr>
              <a:t>Culvert #3 </a:t>
            </a:r>
            <a:endParaRPr lang="en-GB" sz="1400" dirty="0">
              <a:solidFill>
                <a:schemeClr val="accent6"/>
              </a:solidFill>
              <a:latin typeface="Arial"/>
            </a:endParaRPr>
          </a:p>
        </p:txBody>
      </p:sp>
      <p:sp>
        <p:nvSpPr>
          <p:cNvPr id="7" name="Rectangle 7"/>
          <p:cNvSpPr>
            <a:spLocks noChangeArrowheads="1"/>
          </p:cNvSpPr>
          <p:nvPr/>
        </p:nvSpPr>
        <p:spPr bwMode="auto">
          <a:xfrm>
            <a:off x="952625" y="4792142"/>
            <a:ext cx="3236912" cy="53975"/>
          </a:xfrm>
          <a:prstGeom prst="rect">
            <a:avLst/>
          </a:prstGeom>
          <a:solidFill>
            <a:schemeClr val="bg2"/>
          </a:solidFill>
          <a:ln w="9525">
            <a:solidFill>
              <a:schemeClr val="bg2"/>
            </a:solidFill>
            <a:miter lim="800000"/>
            <a:headEnd/>
            <a:tailEnd/>
          </a:ln>
          <a:effectLst/>
        </p:spPr>
        <p:txBody>
          <a:bodyPr wrap="none" anchor="ctr"/>
          <a:lstStyle/>
          <a:p>
            <a:endParaRPr lang="da-DK"/>
          </a:p>
        </p:txBody>
      </p:sp>
      <p:sp>
        <p:nvSpPr>
          <p:cNvPr id="8" name="Rectangle 9"/>
          <p:cNvSpPr>
            <a:spLocks noChangeArrowheads="1"/>
          </p:cNvSpPr>
          <p:nvPr/>
        </p:nvSpPr>
        <p:spPr bwMode="auto">
          <a:xfrm>
            <a:off x="2219450" y="4812779"/>
            <a:ext cx="119062" cy="1187450"/>
          </a:xfrm>
          <a:prstGeom prst="rect">
            <a:avLst/>
          </a:prstGeom>
          <a:solidFill>
            <a:schemeClr val="bg2"/>
          </a:solidFill>
          <a:ln w="9525">
            <a:solidFill>
              <a:schemeClr val="bg2"/>
            </a:solidFill>
            <a:miter lim="800000"/>
            <a:headEnd/>
            <a:tailEnd/>
          </a:ln>
          <a:effectLst/>
        </p:spPr>
        <p:txBody>
          <a:bodyPr wrap="none" anchor="ctr"/>
          <a:lstStyle/>
          <a:p>
            <a:endParaRPr lang="da-DK"/>
          </a:p>
        </p:txBody>
      </p:sp>
      <p:sp>
        <p:nvSpPr>
          <p:cNvPr id="9" name="Rectangle 11"/>
          <p:cNvSpPr>
            <a:spLocks noChangeArrowheads="1"/>
          </p:cNvSpPr>
          <p:nvPr/>
        </p:nvSpPr>
        <p:spPr bwMode="auto">
          <a:xfrm>
            <a:off x="2998912" y="4812779"/>
            <a:ext cx="119063" cy="1187450"/>
          </a:xfrm>
          <a:prstGeom prst="rect">
            <a:avLst/>
          </a:prstGeom>
          <a:solidFill>
            <a:schemeClr val="bg2"/>
          </a:solidFill>
          <a:ln w="9525">
            <a:solidFill>
              <a:schemeClr val="bg2"/>
            </a:solidFill>
            <a:miter lim="800000"/>
            <a:headEnd/>
            <a:tailEnd/>
          </a:ln>
          <a:effectLst/>
        </p:spPr>
        <p:txBody>
          <a:bodyPr wrap="none" anchor="ctr"/>
          <a:lstStyle/>
          <a:p>
            <a:endParaRPr lang="da-DK"/>
          </a:p>
        </p:txBody>
      </p:sp>
      <p:sp>
        <p:nvSpPr>
          <p:cNvPr id="10" name="Line 18"/>
          <p:cNvSpPr>
            <a:spLocks noChangeShapeType="1"/>
          </p:cNvSpPr>
          <p:nvPr/>
        </p:nvSpPr>
        <p:spPr bwMode="auto">
          <a:xfrm flipH="1">
            <a:off x="2760787" y="4652442"/>
            <a:ext cx="2089150" cy="73025"/>
          </a:xfrm>
          <a:prstGeom prst="line">
            <a:avLst/>
          </a:prstGeom>
          <a:noFill/>
          <a:ln w="19050">
            <a:solidFill>
              <a:srgbClr val="663300"/>
            </a:solidFill>
            <a:round/>
            <a:headEnd/>
            <a:tailEnd type="triangle" w="med" len="med"/>
          </a:ln>
          <a:effectLst/>
        </p:spPr>
        <p:txBody>
          <a:bodyPr/>
          <a:lstStyle/>
          <a:p>
            <a:endParaRPr lang="da-DK"/>
          </a:p>
        </p:txBody>
      </p:sp>
      <p:sp>
        <p:nvSpPr>
          <p:cNvPr id="11" name="Freeform 20"/>
          <p:cNvSpPr>
            <a:spLocks/>
          </p:cNvSpPr>
          <p:nvPr/>
        </p:nvSpPr>
        <p:spPr bwMode="auto">
          <a:xfrm>
            <a:off x="1968625" y="5733529"/>
            <a:ext cx="1368425" cy="431800"/>
          </a:xfrm>
          <a:custGeom>
            <a:avLst/>
            <a:gdLst/>
            <a:ahLst/>
            <a:cxnLst>
              <a:cxn ang="0">
                <a:pos x="91" y="90"/>
              </a:cxn>
              <a:cxn ang="0">
                <a:pos x="227" y="181"/>
              </a:cxn>
              <a:cxn ang="0">
                <a:pos x="318" y="226"/>
              </a:cxn>
              <a:cxn ang="0">
                <a:pos x="454" y="272"/>
              </a:cxn>
              <a:cxn ang="0">
                <a:pos x="590" y="226"/>
              </a:cxn>
              <a:cxn ang="0">
                <a:pos x="726" y="136"/>
              </a:cxn>
              <a:cxn ang="0">
                <a:pos x="817" y="45"/>
              </a:cxn>
              <a:cxn ang="0">
                <a:pos x="862" y="0"/>
              </a:cxn>
              <a:cxn ang="0">
                <a:pos x="0" y="0"/>
              </a:cxn>
            </a:cxnLst>
            <a:rect l="0" t="0" r="r" b="b"/>
            <a:pathLst>
              <a:path w="862" h="272">
                <a:moveTo>
                  <a:pt x="91" y="90"/>
                </a:moveTo>
                <a:lnTo>
                  <a:pt x="227" y="181"/>
                </a:lnTo>
                <a:lnTo>
                  <a:pt x="318" y="226"/>
                </a:lnTo>
                <a:lnTo>
                  <a:pt x="454" y="272"/>
                </a:lnTo>
                <a:lnTo>
                  <a:pt x="590" y="226"/>
                </a:lnTo>
                <a:lnTo>
                  <a:pt x="726" y="136"/>
                </a:lnTo>
                <a:lnTo>
                  <a:pt x="817" y="45"/>
                </a:lnTo>
                <a:lnTo>
                  <a:pt x="862" y="0"/>
                </a:lnTo>
                <a:lnTo>
                  <a:pt x="0" y="0"/>
                </a:lnTo>
              </a:path>
            </a:pathLst>
          </a:custGeom>
          <a:solidFill>
            <a:schemeClr val="accent2"/>
          </a:solidFill>
          <a:ln w="9525">
            <a:noFill/>
            <a:round/>
            <a:headEnd/>
            <a:tailEnd/>
          </a:ln>
          <a:effectLst/>
        </p:spPr>
        <p:txBody>
          <a:bodyPr/>
          <a:lstStyle/>
          <a:p>
            <a:endParaRPr lang="da-DK"/>
          </a:p>
        </p:txBody>
      </p:sp>
      <p:sp>
        <p:nvSpPr>
          <p:cNvPr id="12" name="Freeform 6"/>
          <p:cNvSpPr>
            <a:spLocks/>
          </p:cNvSpPr>
          <p:nvPr/>
        </p:nvSpPr>
        <p:spPr bwMode="auto">
          <a:xfrm>
            <a:off x="592262" y="4798492"/>
            <a:ext cx="3897313" cy="1366837"/>
          </a:xfrm>
          <a:custGeom>
            <a:avLst/>
            <a:gdLst/>
            <a:ahLst/>
            <a:cxnLst>
              <a:cxn ang="0">
                <a:pos x="0" y="46"/>
              </a:cxn>
              <a:cxn ang="0">
                <a:pos x="363" y="46"/>
              </a:cxn>
              <a:cxn ang="0">
                <a:pos x="726" y="273"/>
              </a:cxn>
              <a:cxn ang="0">
                <a:pos x="998" y="772"/>
              </a:cxn>
              <a:cxn ang="0">
                <a:pos x="1270" y="998"/>
              </a:cxn>
              <a:cxn ang="0">
                <a:pos x="1542" y="1134"/>
              </a:cxn>
              <a:cxn ang="0">
                <a:pos x="1769" y="1089"/>
              </a:cxn>
              <a:cxn ang="0">
                <a:pos x="2041" y="817"/>
              </a:cxn>
              <a:cxn ang="0">
                <a:pos x="2132" y="499"/>
              </a:cxn>
              <a:cxn ang="0">
                <a:pos x="2222" y="273"/>
              </a:cxn>
              <a:cxn ang="0">
                <a:pos x="2404" y="91"/>
              </a:cxn>
              <a:cxn ang="0">
                <a:pos x="2948" y="0"/>
              </a:cxn>
            </a:cxnLst>
            <a:rect l="0" t="0" r="r" b="b"/>
            <a:pathLst>
              <a:path w="2948" h="1149">
                <a:moveTo>
                  <a:pt x="0" y="46"/>
                </a:moveTo>
                <a:cubicBezTo>
                  <a:pt x="121" y="27"/>
                  <a:pt x="242" y="8"/>
                  <a:pt x="363" y="46"/>
                </a:cubicBezTo>
                <a:cubicBezTo>
                  <a:pt x="484" y="84"/>
                  <a:pt x="620" y="152"/>
                  <a:pt x="726" y="273"/>
                </a:cubicBezTo>
                <a:cubicBezTo>
                  <a:pt x="832" y="394"/>
                  <a:pt x="907" y="651"/>
                  <a:pt x="998" y="772"/>
                </a:cubicBezTo>
                <a:cubicBezTo>
                  <a:pt x="1089" y="893"/>
                  <a:pt x="1179" y="938"/>
                  <a:pt x="1270" y="998"/>
                </a:cubicBezTo>
                <a:cubicBezTo>
                  <a:pt x="1361" y="1058"/>
                  <a:pt x="1459" y="1119"/>
                  <a:pt x="1542" y="1134"/>
                </a:cubicBezTo>
                <a:cubicBezTo>
                  <a:pt x="1625" y="1149"/>
                  <a:pt x="1686" y="1142"/>
                  <a:pt x="1769" y="1089"/>
                </a:cubicBezTo>
                <a:cubicBezTo>
                  <a:pt x="1852" y="1036"/>
                  <a:pt x="1981" y="915"/>
                  <a:pt x="2041" y="817"/>
                </a:cubicBezTo>
                <a:cubicBezTo>
                  <a:pt x="2101" y="719"/>
                  <a:pt x="2102" y="590"/>
                  <a:pt x="2132" y="499"/>
                </a:cubicBezTo>
                <a:cubicBezTo>
                  <a:pt x="2162" y="408"/>
                  <a:pt x="2177" y="341"/>
                  <a:pt x="2222" y="273"/>
                </a:cubicBezTo>
                <a:cubicBezTo>
                  <a:pt x="2267" y="205"/>
                  <a:pt x="2283" y="136"/>
                  <a:pt x="2404" y="91"/>
                </a:cubicBezTo>
                <a:cubicBezTo>
                  <a:pt x="2525" y="46"/>
                  <a:pt x="2736" y="23"/>
                  <a:pt x="2948" y="0"/>
                </a:cubicBezTo>
              </a:path>
            </a:pathLst>
          </a:custGeom>
          <a:noFill/>
          <a:ln w="76200" cmpd="sng">
            <a:solidFill>
              <a:srgbClr val="CC6600"/>
            </a:solidFill>
            <a:round/>
            <a:headEnd/>
            <a:tailEnd/>
          </a:ln>
          <a:effectLst/>
        </p:spPr>
        <p:txBody>
          <a:bodyPr/>
          <a:lstStyle/>
          <a:p>
            <a:endParaRPr lang="da-DK"/>
          </a:p>
        </p:txBody>
      </p:sp>
      <p:sp>
        <p:nvSpPr>
          <p:cNvPr id="13" name="Line 15"/>
          <p:cNvSpPr>
            <a:spLocks noChangeShapeType="1"/>
          </p:cNvSpPr>
          <p:nvPr/>
        </p:nvSpPr>
        <p:spPr bwMode="auto">
          <a:xfrm flipH="1" flipV="1">
            <a:off x="3265612" y="5301729"/>
            <a:ext cx="1584325" cy="215900"/>
          </a:xfrm>
          <a:prstGeom prst="line">
            <a:avLst/>
          </a:prstGeom>
          <a:noFill/>
          <a:ln w="19050">
            <a:solidFill>
              <a:srgbClr val="663300"/>
            </a:solidFill>
            <a:round/>
            <a:headEnd/>
            <a:tailEnd type="triangle" w="med" len="med"/>
          </a:ln>
          <a:effectLst/>
        </p:spPr>
        <p:txBody>
          <a:bodyPr/>
          <a:lstStyle/>
          <a:p>
            <a:endParaRPr lang="da-DK"/>
          </a:p>
        </p:txBody>
      </p:sp>
      <p:sp>
        <p:nvSpPr>
          <p:cNvPr id="14" name="Line 16"/>
          <p:cNvSpPr>
            <a:spLocks noChangeShapeType="1"/>
          </p:cNvSpPr>
          <p:nvPr/>
        </p:nvSpPr>
        <p:spPr bwMode="auto">
          <a:xfrm flipH="1" flipV="1">
            <a:off x="2760787" y="5444604"/>
            <a:ext cx="2089150" cy="288925"/>
          </a:xfrm>
          <a:prstGeom prst="line">
            <a:avLst/>
          </a:prstGeom>
          <a:noFill/>
          <a:ln w="19050">
            <a:solidFill>
              <a:srgbClr val="663300"/>
            </a:solidFill>
            <a:round/>
            <a:headEnd/>
            <a:tailEnd type="triangle" w="med" len="med"/>
          </a:ln>
          <a:effectLst/>
        </p:spPr>
        <p:txBody>
          <a:bodyPr/>
          <a:lstStyle/>
          <a:p>
            <a:endParaRPr lang="da-DK"/>
          </a:p>
        </p:txBody>
      </p:sp>
      <p:sp>
        <p:nvSpPr>
          <p:cNvPr id="15" name="Line 17"/>
          <p:cNvSpPr>
            <a:spLocks noChangeShapeType="1"/>
          </p:cNvSpPr>
          <p:nvPr/>
        </p:nvSpPr>
        <p:spPr bwMode="auto">
          <a:xfrm flipH="1" flipV="1">
            <a:off x="2041650" y="5517629"/>
            <a:ext cx="2808287" cy="431800"/>
          </a:xfrm>
          <a:prstGeom prst="line">
            <a:avLst/>
          </a:prstGeom>
          <a:noFill/>
          <a:ln w="19050">
            <a:solidFill>
              <a:srgbClr val="663300"/>
            </a:solidFill>
            <a:round/>
            <a:headEnd/>
            <a:tailEnd type="triangle" w="med" len="med"/>
          </a:ln>
          <a:effectLst/>
        </p:spPr>
        <p:txBody>
          <a:bodyPr/>
          <a:lstStyle/>
          <a:p>
            <a:endParaRPr lang="da-DK"/>
          </a:p>
        </p:txBody>
      </p:sp>
      <p:sp>
        <p:nvSpPr>
          <p:cNvPr id="16" name="Footer Placeholder 15"/>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409330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Internal Conditions Applied at a Structure</a:t>
            </a:r>
          </a:p>
          <a:p>
            <a:pPr marL="0" indent="0">
              <a:buNone/>
            </a:pPr>
            <a:endParaRPr lang="en-GB" dirty="0"/>
          </a:p>
        </p:txBody>
      </p:sp>
      <p:sp>
        <p:nvSpPr>
          <p:cNvPr id="4" name="Text Box 4"/>
          <p:cNvSpPr txBox="1">
            <a:spLocks noChangeArrowheads="1"/>
          </p:cNvSpPr>
          <p:nvPr/>
        </p:nvSpPr>
        <p:spPr bwMode="auto">
          <a:xfrm>
            <a:off x="179512" y="1772816"/>
            <a:ext cx="8640960" cy="3785652"/>
          </a:xfrm>
          <a:prstGeom prst="rect">
            <a:avLst/>
          </a:prstGeom>
          <a:noFill/>
          <a:ln w="12700">
            <a:noFill/>
            <a:miter lim="800000"/>
            <a:headEnd type="none" w="sm" len="sm"/>
            <a:tailEnd type="none" w="sm" len="sm"/>
          </a:ln>
          <a:effectLst/>
        </p:spPr>
        <p:txBody>
          <a:bodyPr wrap="square">
            <a:spAutoFit/>
          </a:bodyPr>
          <a:lstStyle/>
          <a:p>
            <a:pPr defTabSz="762000"/>
            <a:r>
              <a:rPr lang="en-GB" dirty="0" smtClean="0">
                <a:solidFill>
                  <a:srgbClr val="FFFFFF"/>
                </a:solidFill>
                <a:latin typeface="Arial"/>
              </a:rPr>
              <a:t>Structures impose internal boundary conditions:</a:t>
            </a:r>
          </a:p>
          <a:p>
            <a:pPr defTabSz="762000"/>
            <a:endParaRPr lang="en-GB" dirty="0" smtClean="0">
              <a:solidFill>
                <a:srgbClr val="FFFFFF"/>
              </a:solidFill>
              <a:latin typeface="Arial"/>
            </a:endParaRPr>
          </a:p>
          <a:p>
            <a:pPr defTabSz="762000"/>
            <a:r>
              <a:rPr lang="en-GB" dirty="0" smtClean="0">
                <a:solidFill>
                  <a:srgbClr val="FFFFFF"/>
                </a:solidFill>
                <a:latin typeface="Arial"/>
              </a:rPr>
              <a:t>a) due to a control somewhere in the structure </a:t>
            </a:r>
            <a:r>
              <a:rPr lang="en-GB" dirty="0" err="1" smtClean="0">
                <a:solidFill>
                  <a:srgbClr val="FFFFFF"/>
                </a:solidFill>
                <a:latin typeface="Arial"/>
              </a:rPr>
              <a:t>Q</a:t>
            </a:r>
            <a:r>
              <a:rPr lang="en-GB" baseline="-25000" dirty="0" err="1" smtClean="0">
                <a:solidFill>
                  <a:srgbClr val="FFFFFF"/>
                </a:solidFill>
                <a:latin typeface="Arial"/>
              </a:rPr>
              <a:t>str</a:t>
            </a:r>
            <a:r>
              <a:rPr lang="en-GB" dirty="0" smtClean="0">
                <a:solidFill>
                  <a:srgbClr val="FFFFFF"/>
                </a:solidFill>
                <a:latin typeface="Arial"/>
              </a:rPr>
              <a:t> = </a:t>
            </a:r>
            <a:r>
              <a:rPr lang="en-GB" i="1" dirty="0" smtClean="0">
                <a:solidFill>
                  <a:srgbClr val="FFFFFF"/>
                </a:solidFill>
                <a:latin typeface="Arial"/>
              </a:rPr>
              <a:t>f </a:t>
            </a:r>
            <a:r>
              <a:rPr lang="en-GB" dirty="0" smtClean="0">
                <a:solidFill>
                  <a:srgbClr val="FFFFFF"/>
                </a:solidFill>
                <a:latin typeface="Arial"/>
              </a:rPr>
              <a:t>(H</a:t>
            </a:r>
            <a:r>
              <a:rPr lang="en-GB" baseline="-25000" dirty="0" smtClean="0">
                <a:solidFill>
                  <a:srgbClr val="FFFFFF"/>
                </a:solidFill>
                <a:latin typeface="Arial"/>
              </a:rPr>
              <a:t>u/s</a:t>
            </a:r>
            <a:r>
              <a:rPr lang="en-GB" dirty="0" smtClean="0">
                <a:solidFill>
                  <a:srgbClr val="FFFFFF"/>
                </a:solidFill>
                <a:latin typeface="Arial"/>
              </a:rPr>
              <a:t>)</a:t>
            </a:r>
          </a:p>
          <a:p>
            <a:pPr defTabSz="762000"/>
            <a:r>
              <a:rPr lang="en-GB" dirty="0" smtClean="0">
                <a:solidFill>
                  <a:srgbClr val="FFFFFF"/>
                </a:solidFill>
                <a:latin typeface="Arial"/>
              </a:rPr>
              <a:t>b) due to energy losses through the structure, </a:t>
            </a:r>
            <a:r>
              <a:rPr lang="en-GB" dirty="0" err="1" smtClean="0">
                <a:solidFill>
                  <a:srgbClr val="FFFFFF"/>
                </a:solidFill>
                <a:latin typeface="Arial"/>
              </a:rPr>
              <a:t>Q</a:t>
            </a:r>
            <a:r>
              <a:rPr lang="en-GB" baseline="-25000" dirty="0" err="1" smtClean="0">
                <a:solidFill>
                  <a:srgbClr val="FFFFFF"/>
                </a:solidFill>
                <a:latin typeface="Arial"/>
              </a:rPr>
              <a:t>str</a:t>
            </a:r>
            <a:r>
              <a:rPr lang="en-GB" dirty="0" smtClean="0">
                <a:solidFill>
                  <a:srgbClr val="FFFFFF"/>
                </a:solidFill>
                <a:latin typeface="Arial"/>
              </a:rPr>
              <a:t> = </a:t>
            </a:r>
            <a:r>
              <a:rPr lang="en-GB" i="1" dirty="0" smtClean="0">
                <a:solidFill>
                  <a:srgbClr val="FFFFFF"/>
                </a:solidFill>
                <a:latin typeface="Arial"/>
              </a:rPr>
              <a:t>f </a:t>
            </a:r>
            <a:r>
              <a:rPr lang="en-GB" dirty="0" smtClean="0">
                <a:solidFill>
                  <a:srgbClr val="FFFFFF"/>
                </a:solidFill>
                <a:latin typeface="Arial"/>
              </a:rPr>
              <a:t>(H</a:t>
            </a:r>
            <a:r>
              <a:rPr lang="en-GB" baseline="-25000" dirty="0" smtClean="0">
                <a:solidFill>
                  <a:srgbClr val="FFFFFF"/>
                </a:solidFill>
                <a:latin typeface="Arial"/>
              </a:rPr>
              <a:t>u/s</a:t>
            </a:r>
            <a:r>
              <a:rPr lang="en-GB" dirty="0" smtClean="0">
                <a:solidFill>
                  <a:srgbClr val="FFFFFF"/>
                </a:solidFill>
                <a:latin typeface="Arial"/>
              </a:rPr>
              <a:t>, </a:t>
            </a:r>
            <a:r>
              <a:rPr lang="en-GB" dirty="0" err="1" smtClean="0">
                <a:solidFill>
                  <a:srgbClr val="FFFFFF"/>
                </a:solidFill>
                <a:latin typeface="Arial"/>
              </a:rPr>
              <a:t>H</a:t>
            </a:r>
            <a:r>
              <a:rPr lang="en-GB" baseline="-25000" dirty="0" err="1" smtClean="0">
                <a:solidFill>
                  <a:srgbClr val="FFFFFF"/>
                </a:solidFill>
                <a:latin typeface="Arial"/>
              </a:rPr>
              <a:t>d</a:t>
            </a:r>
            <a:r>
              <a:rPr lang="en-GB" baseline="-25000" dirty="0" smtClean="0">
                <a:solidFill>
                  <a:srgbClr val="FFFFFF"/>
                </a:solidFill>
                <a:latin typeface="Arial"/>
              </a:rPr>
              <a:t>/s</a:t>
            </a:r>
            <a:r>
              <a:rPr lang="en-GB" dirty="0" smtClean="0">
                <a:solidFill>
                  <a:srgbClr val="FFFFFF"/>
                </a:solidFill>
                <a:latin typeface="Arial"/>
              </a:rPr>
              <a:t>)</a:t>
            </a:r>
          </a:p>
          <a:p>
            <a:pPr defTabSz="762000"/>
            <a:endParaRPr lang="en-GB" dirty="0" smtClean="0">
              <a:solidFill>
                <a:srgbClr val="FFFFFF"/>
              </a:solidFill>
              <a:latin typeface="Arial"/>
            </a:endParaRPr>
          </a:p>
          <a:p>
            <a:pPr defTabSz="762000"/>
            <a:r>
              <a:rPr lang="en-GB" dirty="0" smtClean="0">
                <a:solidFill>
                  <a:srgbClr val="FFFFFF"/>
                </a:solidFill>
                <a:latin typeface="Arial"/>
              </a:rPr>
              <a:t>MIKE 11 looks at both cases and decides which is the governing mechanism</a:t>
            </a:r>
          </a:p>
          <a:p>
            <a:pPr defTabSz="762000"/>
            <a:endParaRPr lang="en-GB" dirty="0" smtClean="0">
              <a:solidFill>
                <a:srgbClr val="FFFFFF"/>
              </a:solidFill>
              <a:latin typeface="Arial"/>
            </a:endParaRPr>
          </a:p>
          <a:p>
            <a:pPr defTabSz="762000"/>
            <a:r>
              <a:rPr lang="en-GB" dirty="0" smtClean="0">
                <a:solidFill>
                  <a:srgbClr val="FFFFFF"/>
                </a:solidFill>
                <a:latin typeface="Arial"/>
              </a:rPr>
              <a:t>In the FD Scheme, the Momentum Equation is replaced with:</a:t>
            </a:r>
          </a:p>
          <a:p>
            <a:pPr defTabSz="762000"/>
            <a:endParaRPr lang="en-GB" dirty="0" smtClean="0">
              <a:solidFill>
                <a:srgbClr val="FFFFFF"/>
              </a:solidFill>
              <a:latin typeface="Arial"/>
            </a:endParaRPr>
          </a:p>
          <a:p>
            <a:pPr marL="342900" indent="-342900" defTabSz="762000">
              <a:buFont typeface="Arial" pitchFamily="34" charset="0"/>
              <a:buChar char="•"/>
            </a:pPr>
            <a:r>
              <a:rPr lang="en-GB" dirty="0" smtClean="0">
                <a:solidFill>
                  <a:srgbClr val="FFFFFF"/>
                </a:solidFill>
                <a:latin typeface="Arial"/>
              </a:rPr>
              <a:t>the control equation for (a), or</a:t>
            </a:r>
          </a:p>
          <a:p>
            <a:pPr marL="342900" indent="-342900" defTabSz="762000">
              <a:buFont typeface="Arial" pitchFamily="34" charset="0"/>
              <a:buChar char="•"/>
            </a:pPr>
            <a:r>
              <a:rPr lang="en-GB" dirty="0" smtClean="0">
                <a:solidFill>
                  <a:srgbClr val="FFFFFF"/>
                </a:solidFill>
                <a:latin typeface="Arial"/>
              </a:rPr>
              <a:t>the local energy balance for (b)</a:t>
            </a:r>
            <a:endParaRPr lang="en-GB" dirty="0">
              <a:solidFill>
                <a:srgbClr val="FFFFFF"/>
              </a:solidFill>
              <a:latin typeface="Arial"/>
            </a:endParaRPr>
          </a:p>
        </p:txBody>
      </p:sp>
      <p:sp>
        <p:nvSpPr>
          <p:cNvPr id="5" name="Footer Placeholder 4"/>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94780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Upstream Control</a:t>
            </a:r>
          </a:p>
          <a:p>
            <a:pPr marL="0" indent="0">
              <a:buNone/>
            </a:pPr>
            <a:endParaRPr lang="en-GB" dirty="0"/>
          </a:p>
        </p:txBody>
      </p:sp>
      <p:graphicFrame>
        <p:nvGraphicFramePr>
          <p:cNvPr id="4" name="Object 4"/>
          <p:cNvGraphicFramePr>
            <a:graphicFrameLocks noChangeAspect="1"/>
          </p:cNvGraphicFramePr>
          <p:nvPr>
            <p:extLst>
              <p:ext uri="{D42A27DB-BD31-4B8C-83A1-F6EECF244321}">
                <p14:modId xmlns:p14="http://schemas.microsoft.com/office/powerpoint/2010/main" val="2169586387"/>
              </p:ext>
            </p:extLst>
          </p:nvPr>
        </p:nvGraphicFramePr>
        <p:xfrm>
          <a:off x="4333056" y="1985541"/>
          <a:ext cx="4343400" cy="4140200"/>
        </p:xfrm>
        <a:graphic>
          <a:graphicData uri="http://schemas.openxmlformats.org/presentationml/2006/ole">
            <mc:AlternateContent xmlns:mc="http://schemas.openxmlformats.org/markup-compatibility/2006">
              <mc:Choice xmlns:v="urn:schemas-microsoft-com:vml" Requires="v">
                <p:oleObj spid="_x0000_s94236" name="VISIO" r:id="rId3" imgW="1631520" imgH="1555920" progId="">
                  <p:embed/>
                </p:oleObj>
              </mc:Choice>
              <mc:Fallback>
                <p:oleObj name="VISIO" r:id="rId3" imgW="1631520" imgH="15559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056" y="1985541"/>
                        <a:ext cx="4343400" cy="4140200"/>
                      </a:xfrm>
                      <a:prstGeom prst="rect">
                        <a:avLst/>
                      </a:prstGeom>
                      <a:solidFill>
                        <a:schemeClr val="bg1"/>
                      </a:solidFill>
                      <a:ln>
                        <a:noFill/>
                      </a:ln>
                      <a:effectLst/>
                      <a:extLst/>
                    </p:spPr>
                  </p:pic>
                </p:oleObj>
              </mc:Fallback>
            </mc:AlternateContent>
          </a:graphicData>
        </a:graphic>
      </p:graphicFrame>
      <p:sp>
        <p:nvSpPr>
          <p:cNvPr id="5" name="Text Box 5"/>
          <p:cNvSpPr txBox="1">
            <a:spLocks noChangeArrowheads="1"/>
          </p:cNvSpPr>
          <p:nvPr/>
        </p:nvSpPr>
        <p:spPr bwMode="auto">
          <a:xfrm>
            <a:off x="330721" y="1772816"/>
            <a:ext cx="5689600" cy="3113088"/>
          </a:xfrm>
          <a:prstGeom prst="rect">
            <a:avLst/>
          </a:prstGeom>
          <a:noFill/>
          <a:ln w="12700">
            <a:noFill/>
            <a:miter lim="800000"/>
            <a:headEnd type="none" w="sm" len="sm"/>
            <a:tailEnd type="none" w="sm" len="sm"/>
          </a:ln>
          <a:effectLst/>
        </p:spPr>
        <p:txBody>
          <a:bodyPr>
            <a:spAutoFit/>
          </a:bodyPr>
          <a:lstStyle/>
          <a:p>
            <a:pPr defTabSz="762000"/>
            <a:r>
              <a:rPr lang="en-GB" sz="1800" dirty="0" smtClean="0">
                <a:solidFill>
                  <a:srgbClr val="FFFFFF"/>
                </a:solidFill>
                <a:latin typeface="Arial"/>
              </a:rPr>
              <a:t>Control somewhere in</a:t>
            </a:r>
          </a:p>
          <a:p>
            <a:pPr defTabSz="762000"/>
            <a:r>
              <a:rPr lang="en-GB" sz="1800" dirty="0" smtClean="0">
                <a:solidFill>
                  <a:srgbClr val="FFFFFF"/>
                </a:solidFill>
                <a:latin typeface="Arial"/>
              </a:rPr>
              <a:t>the structure, </a:t>
            </a:r>
            <a:r>
              <a:rPr lang="en-GB" sz="1800" dirty="0" err="1" smtClean="0">
                <a:solidFill>
                  <a:srgbClr val="FFFFFF"/>
                </a:solidFill>
                <a:latin typeface="Arial"/>
              </a:rPr>
              <a:t>Q</a:t>
            </a:r>
            <a:r>
              <a:rPr lang="en-GB" sz="1800" baseline="-25000" dirty="0" err="1" smtClean="0">
                <a:solidFill>
                  <a:srgbClr val="FFFFFF"/>
                </a:solidFill>
                <a:latin typeface="Arial"/>
              </a:rPr>
              <a:t>str</a:t>
            </a:r>
            <a:r>
              <a:rPr lang="en-GB" sz="1800" dirty="0" smtClean="0">
                <a:solidFill>
                  <a:srgbClr val="FFFFFF"/>
                </a:solidFill>
                <a:latin typeface="Arial"/>
              </a:rPr>
              <a:t> = f (H</a:t>
            </a:r>
            <a:r>
              <a:rPr lang="en-GB" sz="1800" baseline="-25000" dirty="0" smtClean="0">
                <a:solidFill>
                  <a:srgbClr val="FFFFFF"/>
                </a:solidFill>
                <a:latin typeface="Arial"/>
              </a:rPr>
              <a:t>u/s</a:t>
            </a:r>
            <a:r>
              <a:rPr lang="en-GB" sz="1800" dirty="0" smtClean="0">
                <a:solidFill>
                  <a:srgbClr val="FFFFFF"/>
                </a:solidFill>
                <a:latin typeface="Arial"/>
              </a:rPr>
              <a:t>)</a:t>
            </a:r>
          </a:p>
          <a:p>
            <a:pPr defTabSz="762000"/>
            <a:endParaRPr lang="en-GB" sz="1800" dirty="0" smtClean="0">
              <a:solidFill>
                <a:srgbClr val="FFFFFF"/>
              </a:solidFill>
              <a:latin typeface="Arial"/>
            </a:endParaRPr>
          </a:p>
          <a:p>
            <a:pPr defTabSz="762000"/>
            <a:r>
              <a:rPr lang="en-GB" sz="1800" dirty="0" smtClean="0">
                <a:solidFill>
                  <a:srgbClr val="FFFFFF"/>
                </a:solidFill>
                <a:latin typeface="Arial"/>
              </a:rPr>
              <a:t>For Example:</a:t>
            </a:r>
          </a:p>
          <a:p>
            <a:pPr defTabSz="762000"/>
            <a:endParaRPr lang="en-GB" sz="1800" dirty="0" smtClean="0">
              <a:solidFill>
                <a:srgbClr val="FFFFFF"/>
              </a:solidFill>
              <a:latin typeface="Arial"/>
            </a:endParaRPr>
          </a:p>
          <a:p>
            <a:pPr defTabSz="762000"/>
            <a:r>
              <a:rPr lang="en-GB" sz="1800" dirty="0" smtClean="0">
                <a:solidFill>
                  <a:srgbClr val="FFFFFF"/>
                </a:solidFill>
                <a:latin typeface="Arial"/>
              </a:rPr>
              <a:t> Weir; 	     Free flow</a:t>
            </a:r>
          </a:p>
          <a:p>
            <a:pPr defTabSz="762000"/>
            <a:endParaRPr lang="en-GB" sz="1800" dirty="0" smtClean="0">
              <a:solidFill>
                <a:srgbClr val="FFFFFF"/>
              </a:solidFill>
              <a:latin typeface="Arial"/>
            </a:endParaRPr>
          </a:p>
          <a:p>
            <a:pPr defTabSz="762000"/>
            <a:r>
              <a:rPr lang="en-GB" sz="1800" dirty="0" smtClean="0">
                <a:solidFill>
                  <a:srgbClr val="FFFFFF"/>
                </a:solidFill>
                <a:latin typeface="Arial"/>
              </a:rPr>
              <a:t> Culvert;   Inlet critical</a:t>
            </a:r>
          </a:p>
          <a:p>
            <a:pPr defTabSz="762000"/>
            <a:r>
              <a:rPr lang="en-GB" sz="1800" dirty="0" smtClean="0">
                <a:solidFill>
                  <a:srgbClr val="FFFFFF"/>
                </a:solidFill>
                <a:latin typeface="Arial"/>
              </a:rPr>
              <a:t>	     Outlet critical</a:t>
            </a:r>
          </a:p>
          <a:p>
            <a:pPr defTabSz="762000"/>
            <a:r>
              <a:rPr lang="en-GB" sz="1800" dirty="0" smtClean="0">
                <a:solidFill>
                  <a:srgbClr val="FFFFFF"/>
                </a:solidFill>
                <a:latin typeface="Arial"/>
              </a:rPr>
              <a:t>	     Orifice flow at inlet</a:t>
            </a:r>
          </a:p>
          <a:p>
            <a:pPr defTabSz="762000"/>
            <a:r>
              <a:rPr lang="en-GB" sz="1800" dirty="0" smtClean="0">
                <a:solidFill>
                  <a:srgbClr val="FFFFFF"/>
                </a:solidFill>
                <a:latin typeface="Arial"/>
              </a:rPr>
              <a:t>	     Full barrel flow</a:t>
            </a:r>
            <a:endParaRPr lang="en-GB" sz="1800" dirty="0">
              <a:solidFill>
                <a:srgbClr val="FFFFFF"/>
              </a:solidFill>
              <a:latin typeface="Arial"/>
            </a:endParaRPr>
          </a:p>
        </p:txBody>
      </p:sp>
      <p:sp>
        <p:nvSpPr>
          <p:cNvPr id="6" name="Text Box 6"/>
          <p:cNvSpPr txBox="1">
            <a:spLocks noChangeArrowheads="1"/>
          </p:cNvSpPr>
          <p:nvPr/>
        </p:nvSpPr>
        <p:spPr bwMode="auto">
          <a:xfrm>
            <a:off x="1504628" y="5523954"/>
            <a:ext cx="3427412" cy="641350"/>
          </a:xfrm>
          <a:prstGeom prst="rect">
            <a:avLst/>
          </a:prstGeom>
          <a:noFill/>
          <a:ln w="9525">
            <a:noFill/>
            <a:miter lim="800000"/>
            <a:headEnd/>
            <a:tailEnd/>
          </a:ln>
          <a:effectLst/>
        </p:spPr>
        <p:txBody>
          <a:bodyPr>
            <a:spAutoFit/>
          </a:bodyPr>
          <a:lstStyle/>
          <a:p>
            <a:r>
              <a:rPr lang="en-GB" sz="1800" smtClean="0">
                <a:solidFill>
                  <a:schemeClr val="accent1"/>
                </a:solidFill>
                <a:latin typeface="Arial"/>
              </a:rPr>
              <a:t>Zero Flow, Upstream or</a:t>
            </a:r>
          </a:p>
          <a:p>
            <a:r>
              <a:rPr lang="en-GB" sz="1800" smtClean="0">
                <a:solidFill>
                  <a:schemeClr val="accent1"/>
                </a:solidFill>
                <a:latin typeface="Arial"/>
              </a:rPr>
              <a:t>Inlet Controlled</a:t>
            </a:r>
            <a:endParaRPr lang="en-GB" sz="1800" dirty="0">
              <a:solidFill>
                <a:schemeClr val="accent1"/>
              </a:solidFill>
              <a:latin typeface="Arial"/>
            </a:endParaRPr>
          </a:p>
        </p:txBody>
      </p:sp>
      <p:sp>
        <p:nvSpPr>
          <p:cNvPr id="7" name="Footer Placeholder 6"/>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94780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STRUCTURES</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Downstream Control</a:t>
            </a:r>
          </a:p>
          <a:p>
            <a:pPr marL="0" indent="0">
              <a:buNone/>
            </a:pPr>
            <a:endParaRPr lang="en-GB" dirty="0"/>
          </a:p>
        </p:txBody>
      </p:sp>
      <p:sp>
        <p:nvSpPr>
          <p:cNvPr id="5" name="Text Box 4"/>
          <p:cNvSpPr txBox="1">
            <a:spLocks noChangeArrowheads="1"/>
          </p:cNvSpPr>
          <p:nvPr/>
        </p:nvSpPr>
        <p:spPr bwMode="auto">
          <a:xfrm>
            <a:off x="510853" y="1916832"/>
            <a:ext cx="5689600" cy="2838450"/>
          </a:xfrm>
          <a:prstGeom prst="rect">
            <a:avLst/>
          </a:prstGeom>
          <a:noFill/>
          <a:ln w="12700">
            <a:noFill/>
            <a:miter lim="800000"/>
            <a:headEnd type="none" w="sm" len="sm"/>
            <a:tailEnd type="none" w="sm" len="sm"/>
          </a:ln>
          <a:effectLst/>
        </p:spPr>
        <p:txBody>
          <a:bodyPr>
            <a:spAutoFit/>
          </a:bodyPr>
          <a:lstStyle/>
          <a:p>
            <a:pPr defTabSz="762000"/>
            <a:r>
              <a:rPr lang="en-GB" sz="1800" dirty="0" smtClean="0">
                <a:solidFill>
                  <a:srgbClr val="FFFFFF"/>
                </a:solidFill>
                <a:latin typeface="Arial"/>
              </a:rPr>
              <a:t>Energy losses through the structure,</a:t>
            </a:r>
          </a:p>
          <a:p>
            <a:pPr defTabSz="762000"/>
            <a:r>
              <a:rPr lang="en-GB" sz="1800" dirty="0" err="1" smtClean="0">
                <a:solidFill>
                  <a:srgbClr val="FFFFFF"/>
                </a:solidFill>
                <a:latin typeface="Arial"/>
              </a:rPr>
              <a:t>Q</a:t>
            </a:r>
            <a:r>
              <a:rPr lang="en-GB" sz="1800" baseline="-25000" dirty="0" err="1" smtClean="0">
                <a:solidFill>
                  <a:srgbClr val="FFFFFF"/>
                </a:solidFill>
                <a:latin typeface="Arial"/>
              </a:rPr>
              <a:t>str</a:t>
            </a:r>
            <a:r>
              <a:rPr lang="en-GB" sz="1800" dirty="0" smtClean="0">
                <a:solidFill>
                  <a:srgbClr val="FFFFFF"/>
                </a:solidFill>
                <a:latin typeface="Arial"/>
              </a:rPr>
              <a:t> = f (H</a:t>
            </a:r>
            <a:r>
              <a:rPr lang="en-GB" sz="1800" baseline="-25000" dirty="0" smtClean="0">
                <a:solidFill>
                  <a:srgbClr val="FFFFFF"/>
                </a:solidFill>
                <a:latin typeface="Arial"/>
              </a:rPr>
              <a:t>u/s</a:t>
            </a:r>
            <a:r>
              <a:rPr lang="en-GB" sz="1800" dirty="0" smtClean="0">
                <a:solidFill>
                  <a:srgbClr val="FFFFFF"/>
                </a:solidFill>
                <a:latin typeface="Arial"/>
              </a:rPr>
              <a:t>, </a:t>
            </a:r>
            <a:r>
              <a:rPr lang="en-GB" sz="1800" dirty="0" err="1" smtClean="0">
                <a:solidFill>
                  <a:srgbClr val="FFFFFF"/>
                </a:solidFill>
                <a:latin typeface="Arial"/>
              </a:rPr>
              <a:t>H</a:t>
            </a:r>
            <a:r>
              <a:rPr lang="en-GB" sz="1800" baseline="-25000" dirty="0" err="1" smtClean="0">
                <a:solidFill>
                  <a:srgbClr val="FFFFFF"/>
                </a:solidFill>
                <a:latin typeface="Arial"/>
              </a:rPr>
              <a:t>d</a:t>
            </a:r>
            <a:r>
              <a:rPr lang="en-GB" sz="1800" baseline="-25000" dirty="0" smtClean="0">
                <a:solidFill>
                  <a:srgbClr val="FFFFFF"/>
                </a:solidFill>
                <a:latin typeface="Arial"/>
              </a:rPr>
              <a:t>/s</a:t>
            </a:r>
            <a:r>
              <a:rPr lang="en-GB" sz="1800" dirty="0" smtClean="0">
                <a:solidFill>
                  <a:srgbClr val="FFFFFF"/>
                </a:solidFill>
                <a:latin typeface="Arial"/>
              </a:rPr>
              <a:t>)</a:t>
            </a:r>
          </a:p>
          <a:p>
            <a:pPr defTabSz="762000"/>
            <a:endParaRPr lang="en-GB" sz="1800" dirty="0" smtClean="0">
              <a:solidFill>
                <a:srgbClr val="FFFFFF"/>
              </a:solidFill>
              <a:latin typeface="Arial"/>
            </a:endParaRPr>
          </a:p>
          <a:p>
            <a:pPr defTabSz="762000"/>
            <a:r>
              <a:rPr lang="en-GB" sz="1800" dirty="0" smtClean="0">
                <a:solidFill>
                  <a:srgbClr val="FFFFFF"/>
                </a:solidFill>
                <a:latin typeface="Arial"/>
              </a:rPr>
              <a:t>For Example:</a:t>
            </a:r>
          </a:p>
          <a:p>
            <a:pPr defTabSz="762000"/>
            <a:endParaRPr lang="en-GB" sz="1800" dirty="0" smtClean="0">
              <a:solidFill>
                <a:srgbClr val="FFFFFF"/>
              </a:solidFill>
              <a:latin typeface="Arial"/>
            </a:endParaRPr>
          </a:p>
          <a:p>
            <a:pPr defTabSz="762000"/>
            <a:r>
              <a:rPr lang="en-GB" sz="1800" dirty="0" smtClean="0">
                <a:solidFill>
                  <a:srgbClr val="FFFFFF"/>
                </a:solidFill>
                <a:latin typeface="Arial"/>
              </a:rPr>
              <a:t> Weir;	     Drowned flow</a:t>
            </a:r>
            <a:br>
              <a:rPr lang="en-GB" sz="1800" dirty="0" smtClean="0">
                <a:solidFill>
                  <a:srgbClr val="FFFFFF"/>
                </a:solidFill>
                <a:latin typeface="Arial"/>
              </a:rPr>
            </a:br>
            <a:r>
              <a:rPr lang="en-GB" sz="1800" dirty="0" smtClean="0">
                <a:solidFill>
                  <a:srgbClr val="FFFFFF"/>
                </a:solidFill>
                <a:latin typeface="Arial"/>
              </a:rPr>
              <a:t>	     over the weir</a:t>
            </a:r>
          </a:p>
          <a:p>
            <a:pPr defTabSz="762000"/>
            <a:endParaRPr lang="en-GB" sz="1800" dirty="0" smtClean="0">
              <a:solidFill>
                <a:srgbClr val="FFFFFF"/>
              </a:solidFill>
              <a:latin typeface="Arial"/>
            </a:endParaRPr>
          </a:p>
          <a:p>
            <a:pPr defTabSz="762000"/>
            <a:r>
              <a:rPr lang="en-GB" sz="1800" dirty="0" smtClean="0">
                <a:solidFill>
                  <a:srgbClr val="FFFFFF"/>
                </a:solidFill>
                <a:latin typeface="Arial"/>
              </a:rPr>
              <a:t> Culvert;  Drowned flow</a:t>
            </a:r>
            <a:br>
              <a:rPr lang="en-GB" sz="1800" dirty="0" smtClean="0">
                <a:solidFill>
                  <a:srgbClr val="FFFFFF"/>
                </a:solidFill>
                <a:latin typeface="Arial"/>
              </a:rPr>
            </a:br>
            <a:r>
              <a:rPr lang="en-GB" sz="1800" dirty="0" smtClean="0">
                <a:solidFill>
                  <a:srgbClr val="FFFFFF"/>
                </a:solidFill>
                <a:latin typeface="Arial"/>
              </a:rPr>
              <a:t>	     through the culvert</a:t>
            </a:r>
            <a:endParaRPr lang="en-GB" sz="1800" dirty="0">
              <a:solidFill>
                <a:srgbClr val="FFFFFF"/>
              </a:solidFill>
              <a:latin typeface="Aria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13358309"/>
              </p:ext>
            </p:extLst>
          </p:nvPr>
        </p:nvGraphicFramePr>
        <p:xfrm>
          <a:off x="4499992" y="3147145"/>
          <a:ext cx="4191000" cy="2932112"/>
        </p:xfrm>
        <a:graphic>
          <a:graphicData uri="http://schemas.openxmlformats.org/presentationml/2006/ole">
            <mc:AlternateContent xmlns:mc="http://schemas.openxmlformats.org/markup-compatibility/2006">
              <mc:Choice xmlns:v="urn:schemas-microsoft-com:vml" Requires="v">
                <p:oleObj spid="_x0000_s95259" name="VISIO" r:id="rId3" imgW="1561320" imgH="1092600" progId="">
                  <p:embed/>
                </p:oleObj>
              </mc:Choice>
              <mc:Fallback>
                <p:oleObj name="VISIO" r:id="rId3" imgW="1561320" imgH="1092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147145"/>
                        <a:ext cx="4191000" cy="2932112"/>
                      </a:xfrm>
                      <a:prstGeom prst="rect">
                        <a:avLst/>
                      </a:prstGeom>
                      <a:solidFill>
                        <a:schemeClr val="bg1"/>
                      </a:solidFill>
                      <a:ln>
                        <a:noFill/>
                      </a:ln>
                      <a:effectLst/>
                      <a:extLst/>
                    </p:spPr>
                  </p:pic>
                </p:oleObj>
              </mc:Fallback>
            </mc:AlternateContent>
          </a:graphicData>
        </a:graphic>
      </p:graphicFrame>
      <p:sp>
        <p:nvSpPr>
          <p:cNvPr id="7" name="Text Box 6"/>
          <p:cNvSpPr txBox="1">
            <a:spLocks noChangeArrowheads="1"/>
          </p:cNvSpPr>
          <p:nvPr/>
        </p:nvSpPr>
        <p:spPr bwMode="auto">
          <a:xfrm>
            <a:off x="1720652" y="5301208"/>
            <a:ext cx="3427412" cy="641350"/>
          </a:xfrm>
          <a:prstGeom prst="rect">
            <a:avLst/>
          </a:prstGeom>
          <a:noFill/>
          <a:ln w="9525">
            <a:noFill/>
            <a:miter lim="800000"/>
            <a:headEnd/>
            <a:tailEnd/>
          </a:ln>
          <a:effectLst/>
        </p:spPr>
        <p:txBody>
          <a:bodyPr>
            <a:spAutoFit/>
          </a:bodyPr>
          <a:lstStyle/>
          <a:p>
            <a:pPr eaLnBrk="0" hangingPunct="0">
              <a:spcBef>
                <a:spcPct val="50000"/>
              </a:spcBef>
            </a:pPr>
            <a:r>
              <a:rPr lang="en-GB" sz="1800" smtClean="0">
                <a:solidFill>
                  <a:schemeClr val="accent1"/>
                </a:solidFill>
                <a:latin typeface="Arial"/>
              </a:rPr>
              <a:t>Downstream or Outlet Controlled</a:t>
            </a:r>
            <a:endParaRPr lang="en-GB" sz="1800" dirty="0">
              <a:solidFill>
                <a:schemeClr val="accent1"/>
              </a:solidFill>
              <a:latin typeface="Arial"/>
            </a:endParaRPr>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3801728113"/>
      </p:ext>
    </p:extLst>
  </p:cSld>
  <p:clrMapOvr>
    <a:masterClrMapping/>
  </p:clrMapOvr>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311</TotalTime>
  <Words>1231</Words>
  <Application>Microsoft Office PowerPoint</Application>
  <PresentationFormat>On-screen Show (4:3)</PresentationFormat>
  <Paragraphs>309</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MIKEPowerPointForTransfer_4-3</vt:lpstr>
      <vt:lpstr>VISIO</vt:lpstr>
      <vt:lpstr>Equation</vt:lpstr>
      <vt:lpstr>MIKE 11</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lpstr>MIKE 11 STRUCTURES</vt:lpstr>
    </vt:vector>
  </TitlesOfParts>
  <Company>DHI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STRUCTURES</dc:title>
  <dc:creator>DHI (JSL)</dc:creator>
  <cp:lastModifiedBy>Julie Landrein</cp:lastModifiedBy>
  <cp:revision>47</cp:revision>
  <dcterms:created xsi:type="dcterms:W3CDTF">2008-03-26T13:24:13Z</dcterms:created>
  <dcterms:modified xsi:type="dcterms:W3CDTF">2013-04-04T09:58:48Z</dcterms:modified>
</cp:coreProperties>
</file>